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2" r:id="rId1"/>
  </p:sldMasterIdLst>
  <p:notesMasterIdLst>
    <p:notesMasterId r:id="rId35"/>
  </p:notesMasterIdLst>
  <p:handoutMasterIdLst>
    <p:handoutMasterId r:id="rId36"/>
  </p:handoutMasterIdLst>
  <p:sldIdLst>
    <p:sldId id="537" r:id="rId2"/>
    <p:sldId id="607" r:id="rId3"/>
    <p:sldId id="596" r:id="rId4"/>
    <p:sldId id="617" r:id="rId5"/>
    <p:sldId id="583" r:id="rId6"/>
    <p:sldId id="585" r:id="rId7"/>
    <p:sldId id="612" r:id="rId8"/>
    <p:sldId id="615" r:id="rId9"/>
    <p:sldId id="614" r:id="rId10"/>
    <p:sldId id="597" r:id="rId11"/>
    <p:sldId id="616" r:id="rId12"/>
    <p:sldId id="581" r:id="rId13"/>
    <p:sldId id="592" r:id="rId14"/>
    <p:sldId id="608" r:id="rId15"/>
    <p:sldId id="610" r:id="rId16"/>
    <p:sldId id="611" r:id="rId17"/>
    <p:sldId id="584" r:id="rId18"/>
    <p:sldId id="587" r:id="rId19"/>
    <p:sldId id="588" r:id="rId20"/>
    <p:sldId id="568" r:id="rId21"/>
    <p:sldId id="569" r:id="rId22"/>
    <p:sldId id="586" r:id="rId23"/>
    <p:sldId id="574" r:id="rId24"/>
    <p:sldId id="575" r:id="rId25"/>
    <p:sldId id="589" r:id="rId26"/>
    <p:sldId id="591" r:id="rId27"/>
    <p:sldId id="618" r:id="rId28"/>
    <p:sldId id="620" r:id="rId29"/>
    <p:sldId id="603" r:id="rId30"/>
    <p:sldId id="622" r:id="rId31"/>
    <p:sldId id="621" r:id="rId32"/>
    <p:sldId id="623" r:id="rId33"/>
    <p:sldId id="624" r:id="rId34"/>
  </p:sldIdLst>
  <p:sldSz cx="12190413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бенко Наталья Ивановна" initials="ЛНИ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1489F"/>
    <a:srgbClr val="003399"/>
    <a:srgbClr val="03237F"/>
    <a:srgbClr val="183DB4"/>
    <a:srgbClr val="E9EBF5"/>
    <a:srgbClr val="D0D3EB"/>
    <a:srgbClr val="0033CC"/>
    <a:srgbClr val="CCECFF"/>
    <a:srgbClr val="2A3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1" autoAdjust="0"/>
    <p:restoredTop sz="73029" autoAdjust="0"/>
  </p:normalViewPr>
  <p:slideViewPr>
    <p:cSldViewPr snapToObjects="1">
      <p:cViewPr>
        <p:scale>
          <a:sx n="117" d="100"/>
          <a:sy n="117" d="100"/>
        </p:scale>
        <p:origin x="-108" y="936"/>
      </p:cViewPr>
      <p:guideLst>
        <p:guide orient="horz" pos="2160"/>
        <p:guide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49" d="100"/>
          <a:sy n="49" d="100"/>
        </p:scale>
        <p:origin x="1675" y="82"/>
      </p:cViewPr>
      <p:guideLst>
        <p:guide orient="horz" pos="3127"/>
        <p:guide pos="2141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C9290D-03F1-435B-AFE1-EA3DE7CC96A4}" type="datetimeFigureOut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F348E2-EF53-46F8-A8FB-261F327E4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153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0AD5DF-33CA-4570-BC7F-6CA97FA29312}" type="datetimeFigureOut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80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684D0B-CF85-4BB7-93B7-9FC357A73F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090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nikhaeva@stavminobr.ru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nikhaeva@stavminobr.ru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761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2662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0623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218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0305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7010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0868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6689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1580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218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09622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13272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7617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51930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22760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455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1584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0000" indent="450000">
              <a:spcBef>
                <a:spcPts val="0"/>
              </a:spcBef>
            </a:pPr>
            <a:r>
              <a:rPr lang="ru-RU" sz="14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Ссылки на консультационные </a:t>
            </a:r>
            <a:r>
              <a:rPr lang="ru-RU" sz="14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вебинары</a:t>
            </a:r>
            <a:r>
              <a:rPr lang="ru-RU" sz="14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для членов предметно-методических комиссий школьного и муниципального этапов </a:t>
            </a:r>
            <a:r>
              <a:rPr lang="ru-RU" sz="14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ВсОШ</a:t>
            </a:r>
            <a:r>
              <a:rPr lang="ru-RU" sz="14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и организаторов школьного и муниципального этапов </a:t>
            </a:r>
            <a:r>
              <a:rPr lang="ru-RU" sz="14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ВсОШ</a:t>
            </a:r>
            <a:r>
              <a:rPr lang="ru-RU" sz="14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2021/22 учебного года</a:t>
            </a:r>
            <a:r>
              <a:rPr lang="ru-RU" sz="1400" b="0" i="0" u="none" strike="noStrike" kern="1200" baseline="0" dirty="0" smtClean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0000" indent="450000">
              <a:spcBef>
                <a:spcPts val="0"/>
              </a:spcBef>
            </a:pPr>
            <a:r>
              <a:rPr lang="ru-RU" sz="1400" b="0" i="0" u="none" strike="noStrike" kern="1200" baseline="0" dirty="0" smtClean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Данные </a:t>
            </a:r>
            <a:r>
              <a:rPr lang="ru-RU" sz="1400" b="0" i="0" u="none" strike="noStrike" kern="1200" baseline="0" dirty="0" err="1" smtClean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вебинары</a:t>
            </a:r>
            <a:r>
              <a:rPr lang="ru-RU" sz="1400" b="0" i="0" u="none" strike="noStrike" kern="1200" baseline="0" dirty="0" smtClean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размещены на сайте министерства: в разделе всероссийская олимпиада школьников. Следующие </a:t>
            </a:r>
            <a:r>
              <a:rPr lang="ru-RU" sz="1400" b="0" i="0" u="none" strike="noStrike" kern="1200" baseline="0" dirty="0" err="1" smtClean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вебинары</a:t>
            </a:r>
            <a:r>
              <a:rPr lang="ru-RU" sz="1400" b="0" i="0" u="none" strike="noStrike" kern="1200" baseline="0" dirty="0" smtClean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будут также размещены в этом же разделе по мере выхода вебинаров.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4551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0000" marR="0" lvl="0" indent="450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0000" marR="0" lvl="0" indent="450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 связи с поступающими обращениями от граждан Ставропольского края по вопросу увеличения количества победителей и призеров школьного этапа в образовательных организациях, нами было рекомендовано в организационно-технологической модели проведения школьного этапа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ВсОШ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в Ставропольском крае установить минимальное количество баллов по каждому общеобразовательному предмету, которое может набрать победитель и призер школьного этапа олимпиады. Для проведения анализа нормативных правовых актов, устанавливающих вышеизложенное просим </a:t>
            </a:r>
            <a:r>
              <a:rPr lang="ru-RU" sz="1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сентября 2021 года </a:t>
            </a:r>
            <a:r>
              <a:rPr lang="ru-RU" sz="1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предоставить в министерство образования Ставропольского края по адресу электронной почты: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nikhaeva@stavminobr.ru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правовой акт, устанавливающий квоту победителей и призеров школьного этапа олимпиады по каждому общеобразовательному предмету</a:t>
            </a:r>
            <a:endPara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4551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0000" marR="0" lvl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 связи с поступающими обращениями от МОУО,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просим вас </a:t>
            </a:r>
            <a:r>
              <a:rPr lang="ru-RU" sz="1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15.00 часов 8 сентября 2021 года </a:t>
            </a:r>
            <a:r>
              <a:rPr lang="ru-RU" sz="1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в министерство образования Ставропольского края по адресу        электронной почты: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nikhaeva@stavminobr.ru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количестве школьников, желающих участвовать в школьном этапе </a:t>
            </a:r>
            <a:r>
              <a:rPr lang="ru-RU" sz="1400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китайскому языку </a:t>
            </a:r>
            <a:r>
              <a:rPr lang="ru-RU" sz="1400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если в муниципальном образовании   или в образовательной организации китайский язык не преподается</a:t>
            </a:r>
            <a:r>
              <a:rPr lang="ru-RU" sz="14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4551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455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868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9316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2064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83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B9988-C547-441C-9B29-F25813BBD0F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BEF3-3395-45EC-84C9-BE5F43FE1E3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40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8D40B-17AD-4128-A553-64DBCB69192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E45-513B-48E9-A01D-DFF24736E85C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657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41B9A-8B87-4194-9D22-32232E53DF44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8585-44E6-4079-8113-FA13AC12F53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26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85EA4-4E89-4059-9859-405CF868B7C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FF4B-86AE-4AF6-9FA7-8F3190F1C2E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00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157C2B-990C-48E2-9407-F5C558C9EAB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A4AC-C7D3-49CC-BA82-B4CB257DFB7B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71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AF2A5-09F1-43C6-8444-C7642F0D0CA2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51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45F41E-0B00-473C-BD2C-9C680561031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0C6A-6DEC-4CD0-9E6D-369F08F1195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30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7A128-1B65-4F58-B91A-EA8DC20B4FE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2055-C9E0-4A2B-945C-F8D8E4CE2D1C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36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CEFFA-BBA5-4CCC-AEB4-186DE34B0A9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CCB-5C1B-400E-8D24-39B8B2FED40D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132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BF1C3B-C452-4405-A19B-A81931AACDA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59BE-0F8D-4391-B278-F71F515FE921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08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3CD6E-8D17-4607-AF75-822DDFBF1BDC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C2-57D0-4A9D-80DB-2D85F896AF48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95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1E573E-87AE-4C32-81B2-312A3F092BD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t>07.09.2021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0EAE-03C2-4DDD-8D85-6EC9D18690A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ru-RU" altLang="ru-RU" smtClean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8955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ochisirius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stavminobr.r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stavminobr.ru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://stavminobr.ru/activities/doshkolnoe-i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ikhaeva@stavminobr.ru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ikhaeva@stavminobr.ru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ikhaeva@stavminobr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62890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Ставропольского края</a:t>
            </a: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7" y="150277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6"/>
          <p:cNvSpPr>
            <a:spLocks/>
          </p:cNvSpPr>
          <p:nvPr/>
        </p:nvSpPr>
        <p:spPr bwMode="auto">
          <a:xfrm>
            <a:off x="592794" y="2528886"/>
            <a:ext cx="11242296" cy="2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школьного и муниципального этапов всероссийской олимпиады школьников 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2021/22 учебном году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102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781847" y="349739"/>
            <a:ext cx="10981402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проведению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этапа 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622265"/>
              </p:ext>
            </p:extLst>
          </p:nvPr>
        </p:nvGraphicFramePr>
        <p:xfrm>
          <a:off x="581482" y="2888931"/>
          <a:ext cx="11184679" cy="262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716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278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2000" b="0" baseline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03.08.2021 № 01-23/10565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 информационном сопровождении школьного </a:t>
                      </a:r>
                      <a:r>
                        <a:rPr lang="ru-RU" sz="2000" b="0" dirty="0" err="1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ВсОШ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27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12.08.2021 № 01-23/11068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направлении графика</a:t>
                      </a:r>
                      <a:r>
                        <a:rPr lang="ru-RU" sz="2000" b="0" baseline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проведения школьного и муниципального этапов </a:t>
                      </a:r>
                      <a:r>
                        <a:rPr lang="ru-RU" sz="2000" b="0" baseline="0" dirty="0" err="1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ВсОШ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1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27.08.2021</a:t>
                      </a:r>
                      <a:r>
                        <a:rPr lang="ru-RU" sz="2000" b="0" baseline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01-23/11954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направлении организационно-технологической модели проведения школьного и муниципального</a:t>
                      </a:r>
                      <a:r>
                        <a:rPr lang="ru-RU" sz="2000" b="0" baseline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этапов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1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01.09.2021</a:t>
                      </a:r>
                      <a:r>
                        <a:rPr lang="ru-RU" sz="2000" b="0" baseline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№01-23/12172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подготовке</a:t>
                      </a:r>
                      <a:r>
                        <a:rPr lang="ru-RU" sz="2000" b="0" baseline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проведению школьного этапа </a:t>
                      </a:r>
                      <a:r>
                        <a:rPr lang="ru-RU" sz="2000" b="0" baseline="0" dirty="0" err="1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ВсОШ</a:t>
                      </a:r>
                      <a:r>
                        <a:rPr lang="ru-RU" sz="2000" b="0" baseline="0" dirty="0" smtClean="0">
                          <a:solidFill>
                            <a:srgbClr val="00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2021/22 учебного года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/>
          </p:cNvSpPr>
          <p:nvPr/>
        </p:nvSpPr>
        <p:spPr bwMode="auto">
          <a:xfrm>
            <a:off x="1670366" y="1628771"/>
            <a:ext cx="8849677" cy="162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100"/>
              </a:lnSpc>
              <a:buClr>
                <a:srgbClr val="C3260C"/>
              </a:buClr>
              <a:buSzPct val="128000"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68905" y="1678364"/>
            <a:ext cx="9252598" cy="45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3100"/>
              </a:lnSpc>
              <a:buClr>
                <a:srgbClr val="C3260C"/>
              </a:buClr>
              <a:buSzPct val="128000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Письма министерства образования Ставропольского края</a:t>
            </a:r>
          </a:p>
        </p:txBody>
      </p:sp>
      <p:pic>
        <p:nvPicPr>
          <p:cNvPr id="9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67" y="13185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7689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49852"/>
              </p:ext>
            </p:extLst>
          </p:nvPr>
        </p:nvGraphicFramePr>
        <p:xfrm>
          <a:off x="442994" y="1808793"/>
          <a:ext cx="11172200" cy="348833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03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8880">
                  <a:extLst>
                    <a:ext uri="{9D8B030D-6E8A-4147-A177-3AD203B41FA5}">
                      <a16:colId xmlns="" xmlns:a16="http://schemas.microsoft.com/office/drawing/2014/main" val="917539695"/>
                    </a:ext>
                  </a:extLst>
                </a:gridCol>
              </a:tblGrid>
              <a:tr h="6104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7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Технологическая модель проведения школьного этапа </a:t>
                      </a:r>
                      <a:r>
                        <a:rPr lang="ru-RU" altLang="ru-RU" sz="2000" b="0" dirty="0" err="1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</a:t>
                      </a: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математике, биологии, физике, химии, астрономии</a:t>
                      </a:r>
                      <a:r>
                        <a:rPr lang="ru-RU" altLang="ru-RU" sz="20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информатике</a:t>
                      </a:r>
                      <a:endParaRPr lang="ru-RU" altLang="ru-RU" sz="20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https://sochisirius.ru/</a:t>
                      </a:r>
                      <a:endParaRPr 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http://stavminobr.ru/</a:t>
                      </a:r>
                      <a:r>
                        <a:rPr lang="ru-RU" sz="2000" b="0" baseline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0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проведению школьного этапа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https://sochisirius.ru/</a:t>
                      </a:r>
                      <a:endParaRPr 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http://stavminobr.ru/</a:t>
                      </a:r>
                      <a:r>
                        <a:rPr lang="ru-RU" sz="2000" b="0" baseline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1390321"/>
                  </a:ext>
                </a:extLst>
              </a:tr>
              <a:tr h="9360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проведения апелляции к результатам</a:t>
                      </a:r>
                      <a:r>
                        <a:rPr lang="ru-RU" altLang="ru-RU" sz="20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школьного этапа </a:t>
                      </a:r>
                      <a:r>
                        <a:rPr lang="ru-RU" altLang="ru-RU" sz="2000" b="0" baseline="0" dirty="0" err="1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</a:t>
                      </a:r>
                      <a:r>
                        <a:rPr lang="ru-RU" altLang="ru-RU" sz="20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проведенного на платформе</a:t>
                      </a:r>
                      <a:endParaRPr lang="ru-RU" altLang="ru-RU" sz="20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https://sochisirius.ru/</a:t>
                      </a:r>
                      <a:endParaRPr 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http://stavminobr.ru/</a:t>
                      </a:r>
                      <a:r>
                        <a:rPr lang="ru-RU" sz="2000" b="0" baseline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12164286"/>
                  </a:ext>
                </a:extLst>
              </a:tr>
            </a:tbl>
          </a:graphicData>
        </a:graphic>
      </p:graphicFrame>
      <p:sp>
        <p:nvSpPr>
          <p:cNvPr id="7" name="Горизонтальный свиток 6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Всероссийская олимпиада школьников  – школьный этап с использованием платформы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онлайн-курсы образовательного центра «Сириус»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0" y="187951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5778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Всероссийская олимпиада школьников  – муниципальный этап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0" y="187951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101852"/>
              </p:ext>
            </p:extLst>
          </p:nvPr>
        </p:nvGraphicFramePr>
        <p:xfrm>
          <a:off x="442994" y="2528885"/>
          <a:ext cx="11172200" cy="324712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8522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9990">
                  <a:extLst>
                    <a:ext uri="{9D8B030D-6E8A-4147-A177-3AD203B41FA5}">
                      <a16:colId xmlns="" xmlns:a16="http://schemas.microsoft.com/office/drawing/2014/main" val="917539695"/>
                    </a:ext>
                  </a:extLst>
                </a:gridCol>
              </a:tblGrid>
              <a:tr h="65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Порядка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43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 – орган местного самоуправления, осуществляющий управление в сфере образования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5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 – с 22 ноября по 13 декабря 2021 года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11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9864385"/>
                  </a:ext>
                </a:extLst>
              </a:tr>
              <a:tr h="9068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– очная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4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48247" y="1448747"/>
            <a:ext cx="111722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2300"/>
              </a:lnSpc>
              <a:buClr>
                <a:srgbClr val="C00000"/>
              </a:buClr>
            </a:pP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всероссийской олимпиады школьников утвержден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</a:p>
          <a:p>
            <a:pPr algn="ctr" eaLnBrk="1" hangingPunct="1">
              <a:lnSpc>
                <a:spcPts val="2300"/>
              </a:lnSpc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Российской Федерации от 27.11.2020 г. № 678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2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73637"/>
              </p:ext>
            </p:extLst>
          </p:nvPr>
        </p:nvGraphicFramePr>
        <p:xfrm>
          <a:off x="442994" y="2348862"/>
          <a:ext cx="11172200" cy="3076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3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8880">
                  <a:extLst>
                    <a:ext uri="{9D8B030D-6E8A-4147-A177-3AD203B41FA5}">
                      <a16:colId xmlns="" xmlns:a16="http://schemas.microsoft.com/office/drawing/2014/main" val="917539695"/>
                    </a:ext>
                  </a:extLst>
                </a:gridCol>
              </a:tblGrid>
              <a:tr h="5400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9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Составы региональных предметно-методических</a:t>
                      </a:r>
                      <a:r>
                        <a:rPr lang="ru-RU" altLang="ru-RU" sz="20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комиссий по 24 общеобразовательным предметам </a:t>
                      </a:r>
                      <a:endParaRPr lang="ru-RU" altLang="ru-RU" sz="20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02.09.2020 </a:t>
                      </a:r>
                      <a:r>
                        <a:rPr lang="ru-RU" sz="2000" b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1574-пр </a:t>
                      </a:r>
                      <a:endParaRPr lang="ru-RU" sz="20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 школьного и муниципального этапов </a:t>
                      </a:r>
                      <a:r>
                        <a:rPr lang="ru-RU" altLang="ru-RU" sz="2000" b="0" dirty="0" err="1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</a:t>
                      </a: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2021/22 учебном году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31.08.2021 № 1550-пр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1390321"/>
                  </a:ext>
                </a:extLst>
              </a:tr>
              <a:tr h="3086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Организационно-технологическая</a:t>
                      </a:r>
                      <a:r>
                        <a:rPr lang="ru-RU" altLang="ru-RU" sz="20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модель проведения школьного и муниципального этапов </a:t>
                      </a:r>
                      <a:r>
                        <a:rPr lang="ru-RU" altLang="ru-RU" sz="2000" b="0" baseline="0" dirty="0" err="1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</a:t>
                      </a:r>
                      <a:endParaRPr lang="ru-RU" altLang="ru-RU" sz="20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20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18.08.2021</a:t>
                      </a:r>
                      <a:r>
                        <a:rPr lang="ru-RU" sz="2000" b="0" baseline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№1421-пр</a:t>
                      </a:r>
                      <a:endParaRPr 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12164286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42994" y="1630135"/>
            <a:ext cx="11172200" cy="3872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eaLnBrk="1" hangingPunct="1">
              <a:lnSpc>
                <a:spcPts val="2300"/>
              </a:lnSpc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министерства образования Ставропольского края 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Всероссийская олимпиада школьников  – муниципальный этап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0" y="187951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58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712200" y="489144"/>
            <a:ext cx="11067424" cy="735491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итоговых результатов муниципального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портал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206" y="888933"/>
            <a:ext cx="9144000" cy="47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  <a:spcBef>
                <a:spcPts val="0"/>
              </a:spcBef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777895"/>
              </p:ext>
            </p:extLst>
          </p:nvPr>
        </p:nvGraphicFramePr>
        <p:xfrm>
          <a:off x="652686" y="1361178"/>
          <a:ext cx="11126939" cy="53949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42973"/>
                <a:gridCol w="5020496"/>
                <a:gridCol w="2781735"/>
                <a:gridCol w="2781735"/>
              </a:tblGrid>
              <a:tr h="4647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Общеобразовательный предмет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направления результатов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22.11.2021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26.11.2021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История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23.11.2021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26.11.2021 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жизнедеятельности, Китайский язык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24.11.2021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язык, Итальянский язык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25.11.2021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30.11.2021 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Немецкий язык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26.11.2021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01.12.2021 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Литература, Испанский язык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29.11.2021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03.12.2021 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03.12.2021 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Технология, Французский язык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07.12.2021 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(МХК), Экология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08.12.2021 г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Экономика 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10.12.2021г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Астрономия  </a:t>
                      </a: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08.12.2021 г.</a:t>
                      </a: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14.12.2021 г.</a:t>
                      </a: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Химия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15.12.2021 </a:t>
                      </a:r>
                      <a:r>
                        <a:rPr lang="ru-RU" sz="1400" b="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3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4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13.12.2021 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17.12.2021 г.</a:t>
                      </a:r>
                      <a:endParaRPr lang="ru-RU" sz="14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  <p:pic>
        <p:nvPicPr>
          <p:cNvPr id="7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62" y="194804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3047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58903" y="1988815"/>
            <a:ext cx="11172201" cy="4500575"/>
          </a:xfrm>
        </p:spPr>
        <p:txBody>
          <a:bodyPr>
            <a:noAutofit/>
          </a:bodyPr>
          <a:lstStyle/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Определяет конкретные места проведения муниципального 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ормирует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оргкомитет муниципального этапа олимпиады и утверждает его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состав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ормирует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жюри муниципального этапа олимпиады по каждому общеобразовательному предмету и утверждает их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составы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станавливает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количество баллов по каждому общеобразовательному предмету и классу, необходимое для участия на муниципальном этапе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Утверждает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разработанные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региональными предметно-методическими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комиссиями олимпиады требования к организации и проведению муниципального 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17, 18, 19, 34 Порядка 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0082" y="470070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организатора муниципального этапа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0" y="188586"/>
            <a:ext cx="1033399" cy="108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243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59096" y="1153024"/>
            <a:ext cx="11485671" cy="45401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Полномочия организатора муниципального этапа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347968" y="1730583"/>
            <a:ext cx="11232925" cy="4398762"/>
          </a:xfrm>
        </p:spPr>
        <p:txBody>
          <a:bodyPr>
            <a:normAutofit/>
          </a:bodyPr>
          <a:lstStyle/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хранение олимпиадных заданий по каждому общеобразовательному предмету для муниципального этапа олимпиады, несет установленную законодательством Российской Федерации ответственность за их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Заблаговременно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информирует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сроках и местах проведения муниципального этапа олимпиады по каждому общеобразовательному предмету, а также о настоящем Порядке и утвержденных требованиях к организации и проведению муниципального 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квоты победителей и призеров муниципального 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pPr marL="0" indent="0" algn="just">
              <a:lnSpc>
                <a:spcPts val="1100"/>
              </a:lnSpc>
              <a:buClr>
                <a:srgbClr val="C00000"/>
              </a:buClr>
              <a:buNone/>
            </a:pPr>
            <a:endParaRPr lang="ru-RU" sz="20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57, 34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442994" y="444472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организатора муниципального этапа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68" y="157924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540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78258" y="1988815"/>
            <a:ext cx="11172200" cy="4500576"/>
          </a:xfrm>
        </p:spPr>
        <p:txBody>
          <a:bodyPr>
            <a:normAutofit/>
          </a:bodyPr>
          <a:lstStyle/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Утверждает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муниципального этапа олимпиады по каждому общеобразовательному предмету (рейтинг победителей и рейтинг призеров муниципального этапа олимпиады) и публикует их на своем официальном сайте в сети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«Интернет»,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том числе протоколы жюри муниципального 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Передает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участников муниципального этапа олимпиады по каждому общеобразовательному предмету и классу организатору регионального этапа олимпиады в формате, установленном организатором регионального этапа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Награждает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победителей и призеров муниципального этапа олимпиады поощрительными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грамотами</a:t>
            </a:r>
            <a:endParaRPr lang="ru-RU" sz="20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34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26862" y="451523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Полномочия организатора муниципального этапа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99" y="131289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257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1774654" y="2348862"/>
            <a:ext cx="8385961" cy="4509138"/>
          </a:xfrm>
        </p:spPr>
        <p:txBody>
          <a:bodyPr>
            <a:normAutofit/>
          </a:bodyPr>
          <a:lstStyle/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Инструкции по организации и проведению </a:t>
            </a:r>
            <a:r>
              <a:rPr lang="ru-RU" sz="24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Программу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проведения ВсОШ по каждому общеобразовательному предмету, включая информацию о 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времени и месте показа, разбора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олимпиадных заданий, 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подачи апелляции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участников олимпиады, а также их родителей (законных представителей)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08423" y="1655914"/>
            <a:ext cx="415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Разместить на сайте МОУО: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8258" y="43092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ОБЯЗАТЕЛЬНО!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35" y="143205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1790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601773" y="1808793"/>
            <a:ext cx="10989892" cy="4320552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этапа олимпиады текущего учебного года, набравшие необходимое для участия в муниципальном этапе олимпиады количество баллов, установленное организатором муниципального этапа олимпиады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ts val="900"/>
              </a:lnSpc>
              <a:buClr>
                <a:srgbClr val="C00000"/>
              </a:buClr>
              <a:buNone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победители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 призеры муниципального этапа олимпиады предыдущего учебного года, продолжающие обучение в организациях, осуществляющих образовательную деятельность по образовательным программам основного общего и среднего общего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 algn="just">
              <a:lnSpc>
                <a:spcPts val="11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33 Порядка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муниципального этапа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97" y="104850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072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694516" y="386422"/>
            <a:ext cx="11172200" cy="682867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Всероссийская олимпиада школьников  –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школьный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612349"/>
              </p:ext>
            </p:extLst>
          </p:nvPr>
        </p:nvGraphicFramePr>
        <p:xfrm>
          <a:off x="448247" y="2888931"/>
          <a:ext cx="11172200" cy="324712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8522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9990">
                  <a:extLst>
                    <a:ext uri="{9D8B030D-6E8A-4147-A177-3AD203B41FA5}">
                      <a16:colId xmlns="" xmlns:a16="http://schemas.microsoft.com/office/drawing/2014/main" val="917539695"/>
                    </a:ext>
                  </a:extLst>
                </a:gridCol>
              </a:tblGrid>
              <a:tr h="65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Порядка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43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 – орган местного самоуправления, осуществляющий управление в сфере образования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12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 – с 20 сентября по 22 октября 2021 года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11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9864385"/>
                  </a:ext>
                </a:extLst>
              </a:tr>
              <a:tr h="9068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– очная,</a:t>
                      </a:r>
                      <a:r>
                        <a:rPr lang="ru-RU" altLang="ru-RU" sz="18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исключением предметов: (физика, химия, биология, астрономия, математика, информатика)</a:t>
                      </a:r>
                      <a:endParaRPr lang="ru-RU" altLang="ru-RU" sz="18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8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4 </a:t>
                      </a:r>
                      <a:endParaRPr lang="ru-RU" sz="1800" b="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48247" y="1628770"/>
            <a:ext cx="111722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2300"/>
              </a:lnSpc>
              <a:buClr>
                <a:srgbClr val="C00000"/>
              </a:buClr>
            </a:pP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всероссийской олимпиады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утвержден приказом</a:t>
            </a:r>
          </a:p>
          <a:p>
            <a:pPr algn="ctr" eaLnBrk="1" hangingPunct="1">
              <a:lnSpc>
                <a:spcPts val="2300"/>
              </a:lnSpc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27.11.2020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678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3" y="175988"/>
            <a:ext cx="1057933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8861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473005" y="548632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 муниципального этапа олимпиады </a:t>
            </a: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97" y="219012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48859"/>
              </p:ext>
            </p:extLst>
          </p:nvPr>
        </p:nvGraphicFramePr>
        <p:xfrm>
          <a:off x="478258" y="1628770"/>
          <a:ext cx="11166947" cy="486978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052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1395">
                  <a:extLst>
                    <a:ext uri="{9D8B030D-6E8A-4147-A177-3AD203B41FA5}">
                      <a16:colId xmlns="" xmlns:a16="http://schemas.microsoft.com/office/drawing/2014/main" val="917539695"/>
                    </a:ext>
                  </a:extLst>
                </a:gridCol>
                <a:gridCol w="36802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20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 - методические комиссии </a:t>
                      </a:r>
                      <a:endParaRPr lang="ru-RU" sz="2000" b="0" dirty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рекомендации для проведения школьного и муниципального этапов ВсОШ</a:t>
                      </a:r>
                    </a:p>
                  </a:txBody>
                  <a:tcPr marL="121904" marR="12190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20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министерства образования Ставропольского края</a:t>
                      </a:r>
                    </a:p>
                  </a:txBody>
                  <a:tcPr marL="121904" marR="12190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7752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 – методические комиссии</a:t>
                      </a:r>
                      <a:endParaRPr lang="ru-RU" sz="2000" b="1" dirty="0" smtClean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с критериями и методикой их оценивания </a:t>
                      </a:r>
                      <a:endParaRPr lang="ru-RU" sz="2000" b="1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Личный кабинет на сайте регионального центра обработки информации (РЦОИ)</a:t>
                      </a:r>
                      <a:endParaRPr lang="ru-RU" sz="2000" b="1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882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проведению муниципального этапа ВсОШ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  <a:r>
                        <a:rPr lang="ru-RU" sz="200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министерства образования Ставропольского края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/>
                </a:tc>
                <a:extLst>
                  <a:ext uri="{0D108BD9-81ED-4DB2-BD59-A6C34878D82A}">
                    <a16:rowId xmlns="" xmlns:a16="http://schemas.microsoft.com/office/drawing/2014/main" val="2809864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9807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478258" y="456714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Информационное сопровождение муниципального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79" y="127308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9479" y="1220467"/>
            <a:ext cx="60104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края: 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stavminobr.ru/activities/doshkolnoe-i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obshhee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obrazovanie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obshhee-obrazovanie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vserossijskaya-olimpiada-shkolnikov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/shkolnyij-etap-2021/22-uchebnogo-goda.html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680" y="1239628"/>
            <a:ext cx="5403778" cy="3233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58" y="2957308"/>
            <a:ext cx="5290830" cy="3741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804656" y="4612158"/>
            <a:ext cx="4140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министерства образования Ставропольского края: </a:t>
            </a: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http://www.stavminobr.ru/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579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1234584" y="1732195"/>
            <a:ext cx="9901265" cy="4707062"/>
          </a:xfrm>
        </p:spPr>
        <p:txBody>
          <a:bodyPr>
            <a:normAutofit fontScale="32500" lnSpcReduction="20000"/>
          </a:bodyPr>
          <a:lstStyle/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получения олимпиадных заданий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распечатки </a:t>
            </a:r>
            <a:r>
              <a:rPr lang="ru-RU" sz="7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олимпиадных </a:t>
            </a: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заданий  </a:t>
            </a:r>
            <a:endParaRPr lang="ru-RU" sz="7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выполнения олимпиадных заданий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передачи </a:t>
            </a:r>
            <a:r>
              <a:rPr lang="ru-RU" sz="7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выполненных олимпиадных заданий </a:t>
            </a: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на шифровку </a:t>
            </a:r>
            <a:endParaRPr lang="ru-RU" sz="7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шифровки олимпиадных заданий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проведение апелляции 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Использовать информационно-коммуникационные технологии на этапах:  </a:t>
            </a:r>
            <a:endParaRPr lang="ru-RU" sz="7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анализа </a:t>
            </a:r>
            <a:r>
              <a:rPr lang="ru-RU" sz="7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олимпиадных </a:t>
            </a: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заданий и </a:t>
            </a:r>
            <a:r>
              <a:rPr lang="ru-RU" sz="7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показа </a:t>
            </a:r>
            <a:r>
              <a:rPr lang="ru-RU" sz="7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выполненных </a:t>
            </a: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участником </a:t>
            </a:r>
            <a:r>
              <a:rPr lang="ru-RU" sz="7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олимпиадных </a:t>
            </a:r>
            <a:r>
              <a:rPr lang="ru-RU" sz="7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заданий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7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проведение апелляции </a:t>
            </a:r>
          </a:p>
          <a:p>
            <a:pPr marL="0" indent="0">
              <a:buNone/>
            </a:pPr>
            <a:endParaRPr lang="ru-RU" sz="8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08411" y="1153431"/>
            <a:ext cx="5511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видеофиксацию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этапах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2335" y="509387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36" y="194514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9074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514493" y="509843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школьного 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этапов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</a:p>
        </p:txBody>
      </p:sp>
      <p:pic>
        <p:nvPicPr>
          <p:cNvPr id="11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91" y="174404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375891" y="2336409"/>
            <a:ext cx="11172200" cy="3792936"/>
          </a:xfrm>
        </p:spPr>
        <p:txBody>
          <a:bodyPr>
            <a:normAutofit/>
          </a:bodyPr>
          <a:lstStyle/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 утверждении необходимого количества баллов для участия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школьном и муниципальном этапах олимпиады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 утверждении графика и мест проведения школьного и муниципального этапов олимпиады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утверждении  состава оргкомитета,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жюри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дежурных в аудиториях и вне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аудиторий школьного и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этапов олимпиады</a:t>
            </a: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273524" y="1510789"/>
            <a:ext cx="11376934" cy="540069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муниципальных органов управления образованием</a:t>
            </a:r>
          </a:p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15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документы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и муниципального этапов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</a:p>
        </p:txBody>
      </p:sp>
      <p:pic>
        <p:nvPicPr>
          <p:cNvPr id="11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9" y="102724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24549" y="2348862"/>
            <a:ext cx="11172200" cy="3780483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 утверждении требований к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проведению школьного этапа олимпиады</a:t>
            </a:r>
          </a:p>
          <a:p>
            <a:pPr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 назначении ответственных за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проведение школьного и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этапов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олимпиады и возложении на них ответственности за соблюдение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конфиденциальности</a:t>
            </a:r>
          </a:p>
          <a:p>
            <a:pPr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хранении олимпиадных заданий и ответственности за их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  <a:p>
            <a:pPr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утверждении квоты победителей и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призеров школьного и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этапов олимпиады</a:t>
            </a:r>
          </a:p>
          <a:p>
            <a:pPr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результатов школьного и муниципального этапов 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олимпиады по каждому общеобразовательному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89718" y="1368729"/>
            <a:ext cx="11107031" cy="462685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муниципальных органов управления образованием</a:t>
            </a:r>
          </a:p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90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04742" y="329051"/>
            <a:ext cx="11485671" cy="45401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НЕОБХОДИМО!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72854" y="1778978"/>
            <a:ext cx="11172200" cy="4350367"/>
          </a:xfrm>
        </p:spPr>
        <p:txBody>
          <a:bodyPr>
            <a:normAutofit fontScale="92500" lnSpcReduction="10000"/>
          </a:bodyPr>
          <a:lstStyle/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itchFamily="18" charset="0"/>
              </a:rPr>
              <a:t>Привести в соответствие с действующим Порядком проведения олимпиады документацию, регламентирующую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itchFamily="18" charset="0"/>
              </a:rPr>
              <a:t>проведение школьного и </a:t>
            </a:r>
            <a:r>
              <a:rPr lang="ru-RU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itchFamily="18" charset="0"/>
              </a:rPr>
              <a:t>муниципального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itchFamily="18" charset="0"/>
              </a:rPr>
              <a:t>этапов </a:t>
            </a:r>
            <a:r>
              <a:rPr lang="ru-RU" sz="24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Актуализировать информацию на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сайте МОУО и ОО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Организовать работу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телефонов «горячей линии»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Организовать работу по получению, тиражированию, доставке олимпиадных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заданий школьного и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этапов </a:t>
            </a:r>
            <a:r>
              <a:rPr lang="ru-RU" sz="24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Обеспечить своевременное размещение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результатов школьного и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этапов</a:t>
            </a:r>
            <a:endParaRPr lang="ru-RU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32937" y="1084059"/>
            <a:ext cx="300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8258" y="367652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НЕОБХОДИМО!</a:t>
            </a: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14" y="133715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6980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9831" y="1384614"/>
            <a:ext cx="10550627" cy="24044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Российской Федерации от 30 июня 2020 года №</a:t>
            </a:r>
            <a:r>
              <a:rPr lang="en-US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«Об утверждении санитарно-эпидемиологических правил СП </a:t>
            </a:r>
            <a:r>
              <a: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2000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COVID-19</a:t>
            </a: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проведения школьного и муниципального этапа </a:t>
            </a: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2021/22 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0" y="12461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555737" y="1808794"/>
            <a:ext cx="11242296" cy="2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69770" y="4149092"/>
            <a:ext cx="10550626" cy="21871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Российской Федерации от </a:t>
            </a: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октября 2020 </a:t>
            </a:r>
            <a:r>
              <a: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«О дополнительных мерах по снижению рисков распространения С</a:t>
            </a:r>
            <a:r>
              <a:rPr lang="en-US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OVID-19</a:t>
            </a: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период сезонного подъема заболеваемости острыми респираторными вирусными инфекциями и гриппом»</a:t>
            </a:r>
            <a:endParaRPr lang="ru-RU" sz="20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153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509426" y="435767"/>
            <a:ext cx="11345768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Мониторинг сайтов МОУО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0" y="184468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9426" y="1264279"/>
            <a:ext cx="54057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 с актуальной информацией:</a:t>
            </a:r>
          </a:p>
          <a:p>
            <a:r>
              <a:rPr lang="ru-RU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Арзгирский</a:t>
            </a:r>
            <a:r>
              <a:rPr lang="ru-RU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</a:p>
          <a:p>
            <a:r>
              <a:rPr lang="ru-RU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Буденовский муниципальный округ</a:t>
            </a:r>
          </a:p>
          <a:p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Георгиевский </a:t>
            </a:r>
            <a:r>
              <a:rPr lang="ru-RU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endParaRPr lang="ru-RU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Грачевский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r>
              <a:rPr lang="ru-RU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Изобильненский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</a:p>
          <a:p>
            <a:r>
              <a:rPr lang="ru-RU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Ипатовский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</a:p>
          <a:p>
            <a:r>
              <a:rPr lang="ru-RU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Левокумский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Минераловодский </a:t>
            </a:r>
            <a:r>
              <a:rPr lang="ru-RU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</a:p>
          <a:p>
            <a:r>
              <a:rPr lang="ru-RU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Новоалександровский</a:t>
            </a:r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городской округ</a:t>
            </a:r>
          </a:p>
          <a:p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Город-курорт Ессентуки</a:t>
            </a:r>
          </a:p>
          <a:p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Город-курорт Кисловодск</a:t>
            </a:r>
          </a:p>
          <a:p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Невинномысск</a:t>
            </a:r>
          </a:p>
          <a:p>
            <a:r>
              <a:rPr lang="ru-RU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Ставрополь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94573" y="1225689"/>
            <a:ext cx="48606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 с неактуальной информацией: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Александровский муниципальный округ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Андроповский муниципальный округ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Апанасенковский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Благодарненский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округ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Кировский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Кочубеевский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Красногвардейский муниципальный округ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Курский муниципальный округ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Нефтекумский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Новоселицкий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Предгорный муниципальный округ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Степновский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Труновский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Туркменский муниципальный округ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Шпаковский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Петровский городской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Город-курорт Железноводск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Город-курорт Лермонтов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Город-курорт Пятигорск</a:t>
            </a:r>
          </a:p>
        </p:txBody>
      </p:sp>
    </p:spTree>
    <p:extLst>
      <p:ext uri="{BB962C8B-B14F-4D97-AF65-F5344CB8AC3E}">
        <p14:creationId xmlns:p14="http://schemas.microsoft.com/office/powerpoint/2010/main" val="401519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781847" y="349739"/>
            <a:ext cx="10981402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Информация на сайте МОУО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670366" y="1628771"/>
            <a:ext cx="8849677" cy="162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ctr" eaLnBrk="1" hangingPunct="1">
              <a:lnSpc>
                <a:spcPts val="3100"/>
              </a:lnSpc>
              <a:buClr>
                <a:srgbClr val="C3260C"/>
              </a:buClr>
              <a:buSzPct val="128000"/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67" y="13185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бъект 8"/>
          <p:cNvSpPr txBox="1">
            <a:spLocks/>
          </p:cNvSpPr>
          <p:nvPr/>
        </p:nvSpPr>
        <p:spPr>
          <a:xfrm>
            <a:off x="571067" y="1988816"/>
            <a:ext cx="11192182" cy="4500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проведения </a:t>
            </a:r>
            <a:r>
              <a:rPr lang="ru-RU" sz="20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altLang="ru-RU" sz="20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alt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20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 организации и проведению школьного этапа </a:t>
            </a:r>
            <a:r>
              <a:rPr lang="ru-RU" sz="20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 </a:t>
            </a:r>
          </a:p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Организационно-технологическая модель проведения школьного и муниципального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этапов </a:t>
            </a:r>
            <a:r>
              <a:rPr lang="ru-RU" sz="20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0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Телефон горячей линии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Нормативно-правовые акты</a:t>
            </a:r>
          </a:p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Места проведения </a:t>
            </a:r>
            <a:r>
              <a:rPr lang="ru-RU" sz="20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0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auto">
              <a:lnSpc>
                <a:spcPts val="288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246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509426" y="435767"/>
            <a:ext cx="11345768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Проведение школьного и муниципального этапов всероссийской олимпиады  школьников 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0" y="184468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431210" y="1808793"/>
            <a:ext cx="11423984" cy="414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обеспечению безопасности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60000" lvl="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массового скопления на входах/выходах из образовательных организаций, минимизация контактов</a:t>
            </a:r>
          </a:p>
          <a:p>
            <a:pPr marL="360000" lvl="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ежедневного «утреннего фильтра» с использованием бесконтактных термометров и опросов на наличие признаков респираторных заболеваний (</a:t>
            </a:r>
            <a:r>
              <a:rPr lang="ru-RU" sz="2000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инфекции)</a:t>
            </a:r>
          </a:p>
          <a:p>
            <a:pPr marL="360000" lvl="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средств индивидуальной защиты, дезинфицирующих средств для обработки рук</a:t>
            </a:r>
          </a:p>
          <a:p>
            <a:pPr marL="360000" lvl="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 кулеров и дозаторов, одноразовой посуды для организации питьевого режима</a:t>
            </a:r>
          </a:p>
          <a:p>
            <a:pPr marL="360000" lvl="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ношения масок</a:t>
            </a:r>
          </a:p>
          <a:p>
            <a:pPr marL="3600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рассадка в аудиториях с соблюдением социальной дистанции</a:t>
            </a:r>
            <a:endParaRPr lang="ru-RU" sz="20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 помещений, их дезинфекции с использованием дезинфицирующих средств и приборов для обеззараживания воздуха</a:t>
            </a:r>
          </a:p>
          <a:p>
            <a:pPr lvl="0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575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713543" y="360841"/>
            <a:ext cx="11067424" cy="700347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итоговых результатов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школьного этапа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портал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206" y="888933"/>
            <a:ext cx="9144000" cy="47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  <a:spcBef>
                <a:spcPts val="0"/>
              </a:spcBef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173681"/>
              </p:ext>
            </p:extLst>
          </p:nvPr>
        </p:nvGraphicFramePr>
        <p:xfrm>
          <a:off x="609674" y="1158789"/>
          <a:ext cx="11067424" cy="56445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6567"/>
                <a:gridCol w="3593241"/>
                <a:gridCol w="3368808"/>
                <a:gridCol w="3368808"/>
              </a:tblGrid>
              <a:tr h="36983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Общеобразовательный предмет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направления результатов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20.09.2021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24.09.2021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(МХК) 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22.09.2021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28.09.2021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23.09.2021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28.09.2021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24.09.2021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29.09.2021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27.09.2021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29.09.2021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05.10.2021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01.10.2021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</a:t>
                      </a:r>
                      <a:r>
                        <a:rPr lang="ru-RU" sz="1200" baseline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жизнедеятельности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04.10.2021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200" b="0" dirty="0" smtClean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07.10.2021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12.10.2021 г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Испанский язык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08.10.2021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13.10.2021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11.10.2021 г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15.10.2021 </a:t>
                      </a:r>
                      <a:r>
                        <a:rPr lang="ru-RU" sz="1200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Французский язык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Китайский язык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Итальянский язык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8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2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27.10.2021 г.</a:t>
                      </a:r>
                      <a:endParaRPr lang="ru-RU" sz="1200" b="0" dirty="0">
                        <a:solidFill>
                          <a:srgbClr val="0033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54" y="84982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6708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509426" y="435767"/>
            <a:ext cx="11345768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Проведение школьного и муниципального этапов всероссийской олимпиады  школьников 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0" y="184468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431210" y="1088701"/>
            <a:ext cx="11423984" cy="4860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консультационные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предметам в рамках ВсОШ 2021/22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0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Русский, литература</a:t>
            </a:r>
            <a:r>
              <a:rPr lang="ru-RU" sz="28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информатика, </a:t>
            </a: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 – </a:t>
            </a:r>
            <a:endParaRPr lang="en-US" sz="28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00" lvl="0" algn="just">
              <a:spcBef>
                <a:spcPts val="600"/>
              </a:spcBef>
              <a:buClr>
                <a:srgbClr val="C00000"/>
              </a:buClr>
            </a:pP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stavminobr.ru/activities/doshkolnoe-i-obshhee-obrazovanie/obshhee-obrazovanie/vserossijskaya-olimpiada-shkolnikov/konsultaczionnyie-vebinaryi-po-predmetam-v-ramkax-vsosh-2021/22-uchebnogo-goda.html</a:t>
            </a:r>
            <a:endParaRPr lang="ru-RU" sz="28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4856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509426" y="435767"/>
            <a:ext cx="11345768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Проведение школьного и муниципального этапов всероссийской олимпиады  школьников 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0" y="184468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431210" y="1268725"/>
            <a:ext cx="11423984" cy="468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информации в министерство образования Ставропольского края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60000" lvl="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сентября 2021 года </a:t>
            </a: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предоставить в министерство образования Ставропольского края по адресу электронной почты: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nikhaeva@stavminobr.ru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правовой акт, устанавливающий </a:t>
            </a:r>
            <a:r>
              <a:rPr lang="ru-RU" sz="28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квоту победителей и призеров школьного этапа олимпиады по каждому общеобразовательному предмету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675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509426" y="435767"/>
            <a:ext cx="11345768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Проведение школьного и муниципального этапов всероссийской олимпиады  школьников 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0" y="184468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431210" y="1264279"/>
            <a:ext cx="11423984" cy="468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информации в министерство образования Ставропольского края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60000" lvl="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15.00 часов 8 сентября 2021 года </a:t>
            </a: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предоставить в министерство образования Ставропольского края по адресу электронной почты: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nikhaeva@stavminobr.ru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количестве школьников, желающих участвовать в школьном этапе </a:t>
            </a:r>
            <a:r>
              <a:rPr lang="ru-RU" sz="2800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китайскому языку </a:t>
            </a:r>
            <a:r>
              <a:rPr lang="ru-RU" sz="2800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если в муниципальном образовании или в образовательной организации китайский язык не преподается</a:t>
            </a: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825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509426" y="435767"/>
            <a:ext cx="11345768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Проведение школьного и муниципального этапов всероссийской олимпиады  школьников 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0" y="184468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431210" y="1264279"/>
            <a:ext cx="11423984" cy="468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лица в министерстве образования </a:t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600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Пивина</a:t>
            </a:r>
            <a:r>
              <a:rPr lang="ru-RU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Оксана Александровна, </a:t>
            </a:r>
            <a:r>
              <a:rPr lang="ru-RU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заведующая сектором оценки качества образования отдела общего образования, тел.: 8 (8652) 35-76-61, </a:t>
            </a:r>
            <a:r>
              <a:rPr lang="ru-RU" sz="28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yurova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@stavminobr.ru</a:t>
            </a:r>
            <a:endParaRPr lang="ru-RU" sz="28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Нихаева</a:t>
            </a:r>
            <a:r>
              <a:rPr lang="ru-RU" sz="28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Яна Михайловна, </a:t>
            </a: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специалист отдела общего образования, тел.: 8 (8652) 37-23-97, </a:t>
            </a:r>
            <a:r>
              <a:rPr lang="ru-RU" sz="2800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28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nikhaeva@stavminobr.ru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7100" lvl="0" algn="just">
              <a:spcBef>
                <a:spcPts val="600"/>
              </a:spcBef>
              <a:buClr>
                <a:srgbClr val="C00000"/>
              </a:buClr>
            </a:pP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639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94516" y="348575"/>
            <a:ext cx="11067424" cy="70189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График проведения школьного этапа с использованием платформы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образовательного центра «Сириус»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206" y="888933"/>
            <a:ext cx="9144000" cy="47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  <a:spcBef>
                <a:spcPts val="0"/>
              </a:spcBef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2028"/>
              </p:ext>
            </p:extLst>
          </p:nvPr>
        </p:nvGraphicFramePr>
        <p:xfrm>
          <a:off x="489807" y="2528885"/>
          <a:ext cx="11067424" cy="30784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30537"/>
                <a:gridCol w="4903175"/>
                <a:gridCol w="2766856"/>
                <a:gridCol w="2766856"/>
              </a:tblGrid>
              <a:tr h="5332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Общеобразовательный предмет</a:t>
                      </a:r>
                      <a:endParaRPr lang="ru-RU" sz="20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20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направления результатов</a:t>
                      </a:r>
                      <a:endParaRPr lang="ru-RU" sz="20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23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28.09.2021 г.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 дате издания приказа, заполнении и закрытии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портала будет направлена дополнительно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05.10.2021 г.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23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12.10.2021 г.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23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14.10.2021 г.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23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19.10.2021 г.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166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26.10.2021 г.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07" y="112045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3908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96206" y="1909700"/>
            <a:ext cx="11293204" cy="4039621"/>
          </a:xfrm>
          <a:noFill/>
        </p:spPr>
        <p:txBody>
          <a:bodyPr>
            <a:noAutofit/>
          </a:bodyPr>
          <a:lstStyle/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Определяет конкретные места проведения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ормирует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оргкомитет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и утверждает его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состав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ормирует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жюри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 каждому общеобразовательному предмету и утверждает их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составы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станавливает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количество баллов по каждому общеобразовательному предмету и классу, необходимое для участия на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школьном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этапе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Утверждает разработанные муниципальными предметно-методическими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комиссиями олимпиады требования к организации и проведению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18, 19, Порядка 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17210" y="489617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организатора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7" y="230160"/>
            <a:ext cx="1033399" cy="116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6422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59096" y="1153024"/>
            <a:ext cx="11485671" cy="45401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Полномочия организатора муниципального этапа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42994" y="2168838"/>
            <a:ext cx="11232925" cy="4140530"/>
          </a:xfrm>
        </p:spPr>
        <p:txBody>
          <a:bodyPr>
            <a:noAutofit/>
          </a:bodyPr>
          <a:lstStyle/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хранение олимпиадных заданий по каждому общеобразовательному предмету для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олимпиады, несет установленную законодательством Российской Федерации ответственность за их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Заблаговременно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информирует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сроках и местах проведения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 каждому общеобразовательному предмету, а также о настоящем Порядке и утвержденных требованиях к организации и проведению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квоты победителей и призеров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pPr marL="0" indent="0" algn="just">
              <a:lnSpc>
                <a:spcPts val="1100"/>
              </a:lnSpc>
              <a:buClr>
                <a:srgbClr val="C00000"/>
              </a:buClr>
              <a:buNone/>
            </a:pPr>
            <a:endParaRPr lang="ru-RU" sz="20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31, 57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659096" y="508980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организатора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94" y="188319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056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78258" y="2168839"/>
            <a:ext cx="11172200" cy="4500575"/>
          </a:xfrm>
        </p:spPr>
        <p:txBody>
          <a:bodyPr>
            <a:normAutofit/>
          </a:bodyPr>
          <a:lstStyle/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Утверждает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 каждому общеобразовательному предмету (рейтинг победителей и рейтинг призеров муниципального этапа олимпиады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 публикует их на своем официальном сайте в сети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«Интернет»,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том числе протоколы жюри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 каждому общеобразовательному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Передает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участников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 каждому общеобразовательному предмету и классу организатору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в формате, установленном организатором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Принимает решение о награждении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победителей и призеров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этапа олимпиады поощрительными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грамотами</a:t>
            </a:r>
            <a:endParaRPr lang="ru-RU" sz="20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31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13420" y="586492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организатора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91" y="368608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3950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65527" y="2168839"/>
            <a:ext cx="11197661" cy="4140529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осваивающие основные образовательные программы начального общего, основного общего и среднего общего образования в организациях, осуществляющих образовательную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</a:t>
            </a:r>
            <a:r>
              <a:rPr lang="ru-RU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лица, осваивающие указанные образовательные программы в форме самообразования или семейного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4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Пункт 6 Порядка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0" y="174404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148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этапа олимпиады </a:t>
            </a: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93" y="156084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59952"/>
              </p:ext>
            </p:extLst>
          </p:nvPr>
        </p:nvGraphicFramePr>
        <p:xfrm>
          <a:off x="462377" y="1628770"/>
          <a:ext cx="11166947" cy="4140529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052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1395">
                  <a:extLst>
                    <a:ext uri="{9D8B030D-6E8A-4147-A177-3AD203B41FA5}">
                      <a16:colId xmlns="" xmlns:a16="http://schemas.microsoft.com/office/drawing/2014/main" val="917539695"/>
                    </a:ext>
                  </a:extLst>
                </a:gridCol>
                <a:gridCol w="36802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03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 - методические комиссии </a:t>
                      </a:r>
                      <a:endParaRPr lang="ru-RU" sz="2400" b="0" dirty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400" b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рекомендации для проведения школьного и муниципального этапов </a:t>
                      </a:r>
                      <a:r>
                        <a:rPr lang="ru-RU" sz="2400" b="0" dirty="0" err="1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</a:t>
                      </a:r>
                      <a:endParaRPr lang="ru-RU" sz="2400" b="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4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2400" b="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министерства образования Ставропольского края</a:t>
                      </a:r>
                    </a:p>
                  </a:txBody>
                  <a:tcPr marL="121904" marR="12190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37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 – методические комиссии</a:t>
                      </a:r>
                      <a:endParaRPr lang="ru-RU" sz="2400" b="1" dirty="0" smtClean="0">
                        <a:solidFill>
                          <a:srgbClr val="00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240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2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проведению школьного этапа </a:t>
                      </a:r>
                      <a:r>
                        <a:rPr lang="ru-RU" sz="2400" dirty="0" err="1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</a:t>
                      </a:r>
                      <a:endParaRPr lang="ru-RU" sz="2400" b="1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2400" dirty="0" smtClean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2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  <a:r>
                        <a:rPr lang="ru-RU" sz="2400" baseline="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МОУО</a:t>
                      </a:r>
                      <a:endParaRPr lang="ru-RU" sz="2400" b="1" dirty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355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12929</TotalTime>
  <Words>2469</Words>
  <Application>Microsoft Office PowerPoint</Application>
  <PresentationFormat>Произвольный</PresentationFormat>
  <Paragraphs>519</Paragraphs>
  <Slides>33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Полномочия организатора муниципального этапа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Полномочия организатора муниципального этапа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НЕОБХОДИМО!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Оксана Александровна Юрова</cp:lastModifiedBy>
  <cp:revision>1585</cp:revision>
  <cp:lastPrinted>2021-09-07T13:04:52Z</cp:lastPrinted>
  <dcterms:created xsi:type="dcterms:W3CDTF">2015-03-05T16:55:48Z</dcterms:created>
  <dcterms:modified xsi:type="dcterms:W3CDTF">2021-09-07T13:11:31Z</dcterms:modified>
</cp:coreProperties>
</file>