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42" r:id="rId1"/>
  </p:sldMasterIdLst>
  <p:notesMasterIdLst>
    <p:notesMasterId r:id="rId35"/>
  </p:notesMasterIdLst>
  <p:handoutMasterIdLst>
    <p:handoutMasterId r:id="rId36"/>
  </p:handoutMasterIdLst>
  <p:sldIdLst>
    <p:sldId id="537" r:id="rId2"/>
    <p:sldId id="607" r:id="rId3"/>
    <p:sldId id="596" r:id="rId4"/>
    <p:sldId id="617" r:id="rId5"/>
    <p:sldId id="583" r:id="rId6"/>
    <p:sldId id="585" r:id="rId7"/>
    <p:sldId id="612" r:id="rId8"/>
    <p:sldId id="615" r:id="rId9"/>
    <p:sldId id="614" r:id="rId10"/>
    <p:sldId id="597" r:id="rId11"/>
    <p:sldId id="616" r:id="rId12"/>
    <p:sldId id="581" r:id="rId13"/>
    <p:sldId id="592" r:id="rId14"/>
    <p:sldId id="608" r:id="rId15"/>
    <p:sldId id="610" r:id="rId16"/>
    <p:sldId id="611" r:id="rId17"/>
    <p:sldId id="584" r:id="rId18"/>
    <p:sldId id="587" r:id="rId19"/>
    <p:sldId id="588" r:id="rId20"/>
    <p:sldId id="568" r:id="rId21"/>
    <p:sldId id="569" r:id="rId22"/>
    <p:sldId id="586" r:id="rId23"/>
    <p:sldId id="574" r:id="rId24"/>
    <p:sldId id="575" r:id="rId25"/>
    <p:sldId id="589" r:id="rId26"/>
    <p:sldId id="591" r:id="rId27"/>
    <p:sldId id="618" r:id="rId28"/>
    <p:sldId id="620" r:id="rId29"/>
    <p:sldId id="603" r:id="rId30"/>
    <p:sldId id="622" r:id="rId31"/>
    <p:sldId id="621" r:id="rId32"/>
    <p:sldId id="623" r:id="rId33"/>
    <p:sldId id="624" r:id="rId34"/>
  </p:sldIdLst>
  <p:sldSz cx="12190413" cy="6858000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Любенко Наталья Ивановна" initials="ЛНИ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31489F"/>
    <a:srgbClr val="003399"/>
    <a:srgbClr val="03237F"/>
    <a:srgbClr val="183DB4"/>
    <a:srgbClr val="E9EBF5"/>
    <a:srgbClr val="D0D3EB"/>
    <a:srgbClr val="0033CC"/>
    <a:srgbClr val="CCECFF"/>
    <a:srgbClr val="2A3E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91" autoAdjust="0"/>
    <p:restoredTop sz="73029" autoAdjust="0"/>
  </p:normalViewPr>
  <p:slideViewPr>
    <p:cSldViewPr snapToObjects="1">
      <p:cViewPr>
        <p:scale>
          <a:sx n="117" d="100"/>
          <a:sy n="117" d="100"/>
        </p:scale>
        <p:origin x="-108" y="936"/>
      </p:cViewPr>
      <p:guideLst>
        <p:guide orient="horz" pos="2160"/>
        <p:guide pos="288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49" d="100"/>
          <a:sy n="49" d="100"/>
        </p:scale>
        <p:origin x="1675" y="82"/>
      </p:cViewPr>
      <p:guideLst>
        <p:guide orient="horz" pos="3127"/>
        <p:guide pos="2141"/>
      </p:guideLst>
    </p:cSldViewPr>
  </p:notesViewPr>
  <p:gridSpacing cx="180023" cy="18002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5C9290D-03F1-435B-AFE1-EA3DE7CC96A4}" type="datetimeFigureOut">
              <a:rPr lang="ru-RU"/>
              <a:pPr>
                <a:defRPr/>
              </a:pPr>
              <a:t>07.09.2021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3F348E2-EF53-46F8-A8FB-261F327E4A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153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50AD5DF-33CA-4570-BC7F-6CA97FA29312}" type="datetimeFigureOut">
              <a:rPr lang="ru-RU"/>
              <a:pPr>
                <a:defRPr/>
              </a:pPr>
              <a:t>07.09.2021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5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14880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BC684D0B-CF85-4BB7-93B7-9FC357A73FA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80905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nikhaeva@stavminobr.ru" TargetMode="External"/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3" Type="http://schemas.openxmlformats.org/officeDocument/2006/relationships/hyperlink" Target="mailto:nikhaeva@stavminobr.ru" TargetMode="External"/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ru-RU" sz="1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37617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726629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806237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12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32189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13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403055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ru-RU" sz="1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14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470105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15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508680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ru-RU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16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566893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17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30748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18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30748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19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3074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215800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20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32189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21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609622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22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30748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23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30748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24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132729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25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30748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ru-RU" sz="1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26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37617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27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451930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28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7227607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29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24551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ru-RU" sz="1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2815841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0000" indent="450000">
              <a:spcBef>
                <a:spcPts val="0"/>
              </a:spcBef>
            </a:pPr>
            <a:r>
              <a:rPr lang="ru-RU" sz="14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Ссылки на консультационные </a:t>
            </a:r>
            <a:r>
              <a:rPr lang="ru-RU" sz="1400" b="0" i="0" u="none" strike="noStrike" kern="1200" baseline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вебинары</a:t>
            </a:r>
            <a:r>
              <a:rPr lang="ru-RU" sz="14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для членов предметно-методических комиссий школьного и муниципального этапов </a:t>
            </a:r>
            <a:r>
              <a:rPr lang="ru-RU" sz="1400" b="0" i="0" u="none" strike="noStrike" kern="1200" baseline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ВсОШ</a:t>
            </a:r>
            <a:r>
              <a:rPr lang="ru-RU" sz="14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и организаторов школьного и муниципального этапов </a:t>
            </a:r>
            <a:r>
              <a:rPr lang="ru-RU" sz="1400" b="0" i="0" u="none" strike="noStrike" kern="1200" baseline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ВсОШ</a:t>
            </a:r>
            <a:r>
              <a:rPr lang="ru-RU" sz="14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2021/22 учебного года</a:t>
            </a:r>
            <a:r>
              <a:rPr lang="ru-RU" sz="1400" b="0" i="0" u="none" strike="noStrike" kern="1200" baseline="0" dirty="0" smtClean="0">
                <a:solidFill>
                  <a:srgbClr val="00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450000" indent="450000">
              <a:spcBef>
                <a:spcPts val="0"/>
              </a:spcBef>
            </a:pPr>
            <a:r>
              <a:rPr lang="ru-RU" sz="1400" b="0" i="0" u="none" strike="noStrike" kern="1200" baseline="0" dirty="0" smtClean="0">
                <a:solidFill>
                  <a:srgbClr val="00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Данные </a:t>
            </a:r>
            <a:r>
              <a:rPr lang="ru-RU" sz="1400" b="0" i="0" u="none" strike="noStrike" kern="1200" baseline="0" dirty="0" err="1" smtClean="0">
                <a:solidFill>
                  <a:srgbClr val="00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вебинары</a:t>
            </a:r>
            <a:r>
              <a:rPr lang="ru-RU" sz="1400" b="0" i="0" u="none" strike="noStrike" kern="1200" baseline="0" dirty="0" smtClean="0">
                <a:solidFill>
                  <a:srgbClr val="00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размещены на сайте министерства: в разделе всероссийская олимпиада школьников. Следующие </a:t>
            </a:r>
            <a:r>
              <a:rPr lang="ru-RU" sz="1400" b="0" i="0" u="none" strike="noStrike" kern="1200" baseline="0" dirty="0" err="1" smtClean="0">
                <a:solidFill>
                  <a:srgbClr val="00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вебинары</a:t>
            </a:r>
            <a:r>
              <a:rPr lang="ru-RU" sz="1400" b="0" i="0" u="none" strike="noStrike" kern="1200" baseline="0" dirty="0" smtClean="0">
                <a:solidFill>
                  <a:srgbClr val="00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будут также размещены в этом же разделе по мере выхода вебинаров.</a:t>
            </a:r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4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30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245513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0000" marR="0" lvl="0" indent="4500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450000" marR="0" lvl="0" indent="4500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В связи с поступающими обращениями от граждан Ставропольского края по вопросу увеличения количества победителей и призеров школьного этапа в образовательных организациях, нами было рекомендовано в организационно-технологической модели проведения школьного этапа </a:t>
            </a:r>
            <a:r>
              <a:rPr lang="ru-RU" sz="14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ВсОШ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в Ставропольском крае установить минимальное количество баллов по каждому общеобразовательному предмету, которое может набрать победитель и призер школьного этапа олимпиады. Для проведения анализа нормативных правовых актов, устанавливающих вышеизложенное просим </a:t>
            </a:r>
            <a:r>
              <a:rPr lang="ru-RU" sz="1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срок до </a:t>
            </a:r>
            <a:r>
              <a:rPr lang="ru-RU" sz="1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сентября 2021 года </a:t>
            </a:r>
            <a:r>
              <a:rPr lang="ru-RU" sz="1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просим предоставить в министерство образования Ставропольского края по адресу электронной почты: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nikhaeva@stavminobr.ru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нормативный правовой акт, устанавливающий квоту победителей и призеров школьного этапа олимпиады по каждому общеобразовательному предмету</a:t>
            </a:r>
            <a:endParaRPr lang="ru-RU" sz="14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31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24551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0000" marR="0" lvl="0" indent="4500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В связи с поступающими обращениями от МОУО,</a:t>
            </a:r>
            <a:r>
              <a:rPr lang="ru-RU" sz="140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просим вас </a:t>
            </a:r>
            <a:r>
              <a:rPr lang="ru-RU" sz="1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срок до </a:t>
            </a:r>
            <a:r>
              <a:rPr lang="ru-RU" sz="1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15.00 часов 8 сентября 2021 года </a:t>
            </a:r>
            <a:r>
              <a:rPr lang="ru-RU" sz="1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предоставить в министерство образования Ставропольского края по адресу        электронной почты: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nikhaeva@stavminobr.ru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о количестве школьников, желающих участвовать в школьном этапе </a:t>
            </a:r>
            <a:r>
              <a:rPr lang="ru-RU" sz="1400" dirty="0" err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ВсОШ</a:t>
            </a:r>
            <a:r>
              <a:rPr lang="ru-RU" sz="1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китайскому языку </a:t>
            </a:r>
            <a:r>
              <a:rPr lang="ru-RU" sz="1400" i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случае если в муниципальном образовании   или в образовательной организации китайский язык не преподается</a:t>
            </a:r>
            <a:r>
              <a:rPr lang="ru-RU" sz="140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4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32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245513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4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33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2455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ru-RU" sz="1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5868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30748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ru-RU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3074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093164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20641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7838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BB9988-C547-441C-9B29-F25813BBD0F3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07.09.2021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BEF3-3395-45EC-84C9-BE5F43FE1E3E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7406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F8D40B-17AD-4128-A553-64DBCB691928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07.09.2021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9E45-513B-48E9-A01D-DFF24736E85C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3657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641B9A-8B87-4194-9D22-32232E53DF44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07.09.2021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8585-44E6-4079-8113-FA13AC12F53E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72642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485EA4-4E89-4059-9859-405CF868B7C5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07.09.2021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FF4B-86AE-4AF6-9FA7-8F3190F1C2E5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50084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157C2B-990C-48E2-9407-F5C558C9EABB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07.09.2021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A4AC-C7D3-49CC-BA82-B4CB257DFB7B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37155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AAF2A5-09F1-43C6-8444-C7642F0D0CA2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07.09.2021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CFBF-E16F-4BFD-BA79-64B4FDADCF45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8515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45F41E-0B00-473C-BD2C-9C6805610313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07.09.2021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0C6A-6DEC-4CD0-9E6D-369F08F1195E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9301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87A128-1B65-4F58-B91A-EA8DC20B4FE8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07.09.2021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62055-C9E0-4A2B-945C-F8D8E4CE2D1C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2362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8CEFFA-BBA5-4CCC-AEB4-186DE34B0A9F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07.09.2021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C8CCB-5C1B-400E-8D24-39B8B2FED40D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91327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BF1C3B-C452-4405-A19B-A81931AACDA7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07.09.2021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59BE-0F8D-4391-B278-F71F515FE921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208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33CD6E-8D17-4607-AF75-822DDFBF1BDC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07.09.2021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2DC2-57D0-4A9D-80DB-2D85F896AF48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49553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1E573E-87AE-4C32-81B2-312A3F092BDD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</a:rPr>
              <a:t>07.09.2021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E0EAE-03C2-4DDD-8D85-6EC9D18690A5}" type="slidenum">
              <a:rPr lang="ru-RU" altLang="ru-RU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</a:rPr>
              <a:pPr/>
              <a:t>‹#›</a:t>
            </a:fld>
            <a:endParaRPr lang="ru-RU" altLang="ru-RU" smtClean="0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089556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3" r:id="rId1"/>
    <p:sldLayoutId id="2147484144" r:id="rId2"/>
    <p:sldLayoutId id="2147484145" r:id="rId3"/>
    <p:sldLayoutId id="2147484146" r:id="rId4"/>
    <p:sldLayoutId id="2147484147" r:id="rId5"/>
    <p:sldLayoutId id="2147484148" r:id="rId6"/>
    <p:sldLayoutId id="2147484149" r:id="rId7"/>
    <p:sldLayoutId id="2147484150" r:id="rId8"/>
    <p:sldLayoutId id="2147484151" r:id="rId9"/>
    <p:sldLayoutId id="2147484152" r:id="rId10"/>
    <p:sldLayoutId id="2147484153" r:id="rId11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ochisirius.ru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stavminobr.ru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://www.stavminobr.ru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hyperlink" Target="http://stavminobr.ru/activities/doshkolnoe-i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nikhaeva@stavminobr.ru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nikhaeva@stavminobr.ru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nikhaeva@stavminobr.ru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Горизонтальный свиток 5"/>
          <p:cNvSpPr/>
          <p:nvPr/>
        </p:nvSpPr>
        <p:spPr>
          <a:xfrm>
            <a:off x="662890" y="405835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Министерство образования Ставропольского края</a:t>
            </a:r>
          </a:p>
        </p:txBody>
      </p:sp>
      <p:pic>
        <p:nvPicPr>
          <p:cNvPr id="5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737" y="150277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6"/>
          <p:cNvSpPr>
            <a:spLocks/>
          </p:cNvSpPr>
          <p:nvPr/>
        </p:nvSpPr>
        <p:spPr bwMode="auto">
          <a:xfrm>
            <a:off x="592794" y="2528886"/>
            <a:ext cx="11242296" cy="2700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lnSpc>
                <a:spcPts val="3500"/>
              </a:lnSpc>
              <a:buClr>
                <a:srgbClr val="C3260C"/>
              </a:buClr>
              <a:buSzPct val="128000"/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Организация и проведение школьного и муниципального этапов всероссийской олимпиады школьников </a:t>
            </a:r>
          </a:p>
          <a:p>
            <a:pPr algn="ctr" eaLnBrk="1" hangingPunct="1">
              <a:lnSpc>
                <a:spcPts val="3500"/>
              </a:lnSpc>
              <a:buClr>
                <a:srgbClr val="C3260C"/>
              </a:buClr>
              <a:buSzPct val="128000"/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2021/22 учебном году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91026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Горизонтальный свиток 5"/>
          <p:cNvSpPr/>
          <p:nvPr/>
        </p:nvSpPr>
        <p:spPr>
          <a:xfrm>
            <a:off x="781847" y="349739"/>
            <a:ext cx="10981402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Рекомендации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проведению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школьного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этапа 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ВсОШ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622265"/>
              </p:ext>
            </p:extLst>
          </p:nvPr>
        </p:nvGraphicFramePr>
        <p:xfrm>
          <a:off x="581482" y="2888931"/>
          <a:ext cx="11184679" cy="2625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3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47167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22780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</a:t>
                      </a:r>
                      <a:r>
                        <a:rPr lang="ru-RU" sz="2000" b="0" baseline="0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03.08.2021 № 01-23/10565</a:t>
                      </a:r>
                      <a:endParaRPr lang="ru-RU" sz="2000" b="0" dirty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 информационном сопровождении школьного </a:t>
                      </a:r>
                      <a:r>
                        <a:rPr lang="ru-RU" sz="2000" b="0" dirty="0" err="1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ВсОШ</a:t>
                      </a:r>
                      <a:endParaRPr lang="ru-RU" sz="2000" b="0" dirty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27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12.08.2021 № 01-23/11068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 направлении графика</a:t>
                      </a:r>
                      <a:r>
                        <a:rPr lang="ru-RU" sz="2000" b="0" baseline="0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проведения школьного и муниципального этапов </a:t>
                      </a:r>
                      <a:r>
                        <a:rPr lang="ru-RU" sz="2000" b="0" baseline="0" dirty="0" err="1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ВсОШ</a:t>
                      </a:r>
                      <a:endParaRPr lang="ru-RU" sz="2000" b="0" dirty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15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27.08.2021</a:t>
                      </a:r>
                      <a:r>
                        <a:rPr lang="ru-RU" sz="2000" b="0" baseline="0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01-23/11954</a:t>
                      </a:r>
                      <a:endParaRPr lang="ru-RU" sz="2000" b="0" dirty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 направлении организационно-технологической модели проведения школьного и муниципального</a:t>
                      </a:r>
                      <a:r>
                        <a:rPr lang="ru-RU" sz="2000" b="0" baseline="0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этапов</a:t>
                      </a:r>
                      <a:endParaRPr lang="ru-RU" sz="2000" b="0" dirty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15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01.09.2021</a:t>
                      </a:r>
                      <a:r>
                        <a:rPr lang="ru-RU" sz="2000" b="0" baseline="0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№01-23/12172</a:t>
                      </a:r>
                      <a:endParaRPr lang="ru-RU" sz="2000" b="0" dirty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 подготовке</a:t>
                      </a:r>
                      <a:r>
                        <a:rPr lang="ru-RU" sz="2000" b="0" baseline="0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 проведению школьного этапа </a:t>
                      </a:r>
                      <a:r>
                        <a:rPr lang="ru-RU" sz="2000" b="0" baseline="0" dirty="0" err="1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ВсОШ</a:t>
                      </a:r>
                      <a:r>
                        <a:rPr lang="ru-RU" sz="2000" b="0" baseline="0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2021/22 учебного года</a:t>
                      </a:r>
                      <a:endParaRPr lang="ru-RU" sz="2000" b="0" dirty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>
            <a:spLocks/>
          </p:cNvSpPr>
          <p:nvPr/>
        </p:nvSpPr>
        <p:spPr bwMode="auto">
          <a:xfrm>
            <a:off x="1670366" y="1628771"/>
            <a:ext cx="8849677" cy="1620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lnSpc>
                <a:spcPts val="3100"/>
              </a:lnSpc>
              <a:buClr>
                <a:srgbClr val="C3260C"/>
              </a:buClr>
              <a:buSzPct val="128000"/>
            </a:pP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68905" y="1678364"/>
            <a:ext cx="9252598" cy="45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ts val="3100"/>
              </a:lnSpc>
              <a:buClr>
                <a:srgbClr val="C3260C"/>
              </a:buClr>
              <a:buSzPct val="128000"/>
            </a:pP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Письма министерства образования Ставропольского края</a:t>
            </a:r>
          </a:p>
        </p:txBody>
      </p:sp>
      <p:pic>
        <p:nvPicPr>
          <p:cNvPr id="9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067" y="131856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076898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249852"/>
              </p:ext>
            </p:extLst>
          </p:nvPr>
        </p:nvGraphicFramePr>
        <p:xfrm>
          <a:off x="442994" y="1808793"/>
          <a:ext cx="11172200" cy="348833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67033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68880">
                  <a:extLst>
                    <a:ext uri="{9D8B030D-6E8A-4147-A177-3AD203B41FA5}">
                      <a16:colId xmlns="" xmlns:a16="http://schemas.microsoft.com/office/drawing/2014/main" val="917539695"/>
                    </a:ext>
                  </a:extLst>
                </a:gridCol>
              </a:tblGrid>
              <a:tr h="6104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Приказ 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379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000" b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Технологическая модель проведения школьного этапа </a:t>
                      </a:r>
                      <a:r>
                        <a:rPr lang="ru-RU" altLang="ru-RU" sz="2000" b="0" dirty="0" err="1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ВсОШ</a:t>
                      </a:r>
                      <a:r>
                        <a:rPr lang="ru-RU" altLang="ru-RU" sz="2000" b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математике, биологии, физике, химии, астрономии</a:t>
                      </a:r>
                      <a:r>
                        <a:rPr lang="ru-RU" altLang="ru-RU" sz="2000" b="0" baseline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информатике</a:t>
                      </a:r>
                      <a:endParaRPr lang="ru-RU" altLang="ru-RU" sz="2000" b="0" dirty="0" smtClean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https://sochisirius.ru/</a:t>
                      </a:r>
                      <a:endParaRPr lang="ru-RU" sz="2000" b="0" dirty="0" smtClean="0">
                        <a:solidFill>
                          <a:srgbClr val="31489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2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http://stavminobr.ru/</a:t>
                      </a:r>
                      <a:r>
                        <a:rPr lang="ru-RU" sz="2000" b="0" baseline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0" dirty="0" smtClean="0">
                        <a:solidFill>
                          <a:srgbClr val="31489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360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000" b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проведению школьного этапа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https://sochisirius.ru/</a:t>
                      </a:r>
                      <a:endParaRPr lang="ru-RU" sz="2000" b="0" dirty="0" smtClean="0">
                        <a:solidFill>
                          <a:srgbClr val="31489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2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http://stavminobr.ru/</a:t>
                      </a:r>
                      <a:r>
                        <a:rPr lang="ru-RU" sz="2000" b="0" baseline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0" dirty="0" smtClean="0">
                        <a:solidFill>
                          <a:srgbClr val="31489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71390321"/>
                  </a:ext>
                </a:extLst>
              </a:tr>
              <a:tr h="9360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000" b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Порядок проведения апелляции к результатам</a:t>
                      </a:r>
                      <a:r>
                        <a:rPr lang="ru-RU" altLang="ru-RU" sz="2000" b="0" baseline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школьного этапа </a:t>
                      </a:r>
                      <a:r>
                        <a:rPr lang="ru-RU" altLang="ru-RU" sz="2000" b="0" baseline="0" dirty="0" err="1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ВсОШ</a:t>
                      </a:r>
                      <a:r>
                        <a:rPr lang="ru-RU" altLang="ru-RU" sz="2000" b="0" baseline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проведенного на платформе</a:t>
                      </a:r>
                      <a:endParaRPr lang="ru-RU" altLang="ru-RU" sz="2000" b="0" dirty="0" smtClean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https://sochisirius.ru/</a:t>
                      </a:r>
                      <a:endParaRPr lang="ru-RU" sz="2000" b="0" dirty="0" smtClean="0">
                        <a:solidFill>
                          <a:srgbClr val="31489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2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http://stavminobr.ru/</a:t>
                      </a:r>
                      <a:r>
                        <a:rPr lang="ru-RU" sz="2000" b="0" baseline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0" dirty="0" smtClean="0">
                        <a:solidFill>
                          <a:srgbClr val="31489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12164286"/>
                  </a:ext>
                </a:extLst>
              </a:tr>
            </a:tbl>
          </a:graphicData>
        </a:graphic>
      </p:graphicFrame>
      <p:sp>
        <p:nvSpPr>
          <p:cNvPr id="7" name="Горизонтальный свиток 6"/>
          <p:cNvSpPr/>
          <p:nvPr/>
        </p:nvSpPr>
        <p:spPr>
          <a:xfrm>
            <a:off x="442994" y="405835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Всероссийская олимпиада школьников  – школьный этап с использованием платформы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онлайн-курсы образовательного центра «Сириус»</a:t>
            </a:r>
            <a:endParaRPr lang="ru-RU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http://www.stavregion.ru/_s_/i/gerb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70" y="187951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057782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Горизонтальный свиток 6"/>
          <p:cNvSpPr/>
          <p:nvPr/>
        </p:nvSpPr>
        <p:spPr>
          <a:xfrm>
            <a:off x="442994" y="405835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Всероссийская олимпиада школьников  – муниципальный этап</a:t>
            </a:r>
            <a:endParaRPr lang="ru-RU" sz="2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70" y="187951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101852"/>
              </p:ext>
            </p:extLst>
          </p:nvPr>
        </p:nvGraphicFramePr>
        <p:xfrm>
          <a:off x="442994" y="2528885"/>
          <a:ext cx="11172200" cy="3247124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68522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19990">
                  <a:extLst>
                    <a:ext uri="{9D8B030D-6E8A-4147-A177-3AD203B41FA5}">
                      <a16:colId xmlns="" xmlns:a16="http://schemas.microsoft.com/office/drawing/2014/main" val="917539695"/>
                    </a:ext>
                  </a:extLst>
                </a:gridCol>
              </a:tblGrid>
              <a:tr h="6558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3D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Порядка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3DB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643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000" b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Организатор – орган местного самоуправления, осуществляющий управление в сфере образования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5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200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000" b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проведения – с 22 ноября по 13 декабря 2021 года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11 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09864385"/>
                  </a:ext>
                </a:extLst>
              </a:tr>
              <a:tr h="9068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000" b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проведения – очная 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sz="2000" b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4</a:t>
                      </a:r>
                      <a:endParaRPr lang="ru-RU" sz="2000" b="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448247" y="1448747"/>
            <a:ext cx="11172200" cy="682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ts val="2300"/>
              </a:lnSpc>
              <a:buClr>
                <a:srgbClr val="C00000"/>
              </a:buClr>
            </a:pP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проведения всероссийской олимпиады школьников утвержден </a:t>
            </a:r>
            <a:r>
              <a:rPr lang="ru-RU" alt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</a:t>
            </a:r>
          </a:p>
          <a:p>
            <a:pPr algn="ctr" eaLnBrk="1" hangingPunct="1">
              <a:lnSpc>
                <a:spcPts val="2300"/>
              </a:lnSpc>
              <a:buClr>
                <a:srgbClr val="C00000"/>
              </a:buClr>
            </a:pPr>
            <a:r>
              <a:rPr lang="ru-RU" alt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просвещения Российской Федерации от 27.11.2020 г. № 678 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7226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273637"/>
              </p:ext>
            </p:extLst>
          </p:nvPr>
        </p:nvGraphicFramePr>
        <p:xfrm>
          <a:off x="442994" y="2348862"/>
          <a:ext cx="11172200" cy="3076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33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68880">
                  <a:extLst>
                    <a:ext uri="{9D8B030D-6E8A-4147-A177-3AD203B41FA5}">
                      <a16:colId xmlns="" xmlns:a16="http://schemas.microsoft.com/office/drawing/2014/main" val="917539695"/>
                    </a:ext>
                  </a:extLst>
                </a:gridCol>
              </a:tblGrid>
              <a:tr h="5400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Приказ 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97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000" b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Составы региональных предметно-методических</a:t>
                      </a:r>
                      <a:r>
                        <a:rPr lang="ru-RU" altLang="ru-RU" sz="2000" b="0" baseline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комиссий по 24 общеобразовательным предметам </a:t>
                      </a:r>
                      <a:endParaRPr lang="ru-RU" altLang="ru-RU" sz="2000" b="0" dirty="0" smtClean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02.09.2020 </a:t>
                      </a:r>
                      <a:r>
                        <a:rPr lang="ru-RU" sz="2000" b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1574-пр </a:t>
                      </a:r>
                      <a:endParaRPr lang="ru-RU" sz="2000" b="0" dirty="0" smtClean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511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000" b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проведения школьного и муниципального этапов </a:t>
                      </a:r>
                      <a:r>
                        <a:rPr lang="ru-RU" altLang="ru-RU" sz="2000" b="0" dirty="0" err="1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ВсОШ</a:t>
                      </a:r>
                      <a:r>
                        <a:rPr lang="ru-RU" altLang="ru-RU" sz="2000" b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2021/22 учебном году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31.08.2021 № 1550-пр</a:t>
                      </a:r>
                      <a:endParaRPr lang="ru-RU" sz="2000" b="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71390321"/>
                  </a:ext>
                </a:extLst>
              </a:tr>
              <a:tr h="3086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000" b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Организационно-технологическая</a:t>
                      </a:r>
                      <a:r>
                        <a:rPr lang="ru-RU" altLang="ru-RU" sz="2000" b="0" baseline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модель проведения школьного и муниципального этапов </a:t>
                      </a:r>
                      <a:r>
                        <a:rPr lang="ru-RU" altLang="ru-RU" sz="2000" b="0" baseline="0" dirty="0" err="1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ВсОШ</a:t>
                      </a:r>
                      <a:endParaRPr lang="ru-RU" altLang="ru-RU" sz="2000" b="0" dirty="0" smtClean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2000" b="0" dirty="0" smtClean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18.08.2021</a:t>
                      </a:r>
                      <a:r>
                        <a:rPr lang="ru-RU" sz="2000" b="0" baseline="0" dirty="0" smtClean="0">
                          <a:solidFill>
                            <a:srgbClr val="31489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№1421-пр</a:t>
                      </a:r>
                      <a:endParaRPr lang="ru-RU" sz="2000" b="0" dirty="0" smtClean="0">
                        <a:solidFill>
                          <a:srgbClr val="31489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2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dirty="0">
                        <a:solidFill>
                          <a:srgbClr val="31489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12164286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442994" y="1630135"/>
            <a:ext cx="11172200" cy="38728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eaLnBrk="1" hangingPunct="1">
              <a:lnSpc>
                <a:spcPts val="2300"/>
              </a:lnSpc>
              <a:buClr>
                <a:srgbClr val="C00000"/>
              </a:buClr>
            </a:pPr>
            <a:r>
              <a:rPr lang="ru-RU" alt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Приказы министерства образования Ставропольского края  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442994" y="405835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Всероссийская олимпиада школьников  – муниципальный этап</a:t>
            </a:r>
            <a:endParaRPr lang="ru-RU" sz="2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70" y="187951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0587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Горизонтальный свиток 5"/>
          <p:cNvSpPr/>
          <p:nvPr/>
        </p:nvSpPr>
        <p:spPr>
          <a:xfrm>
            <a:off x="712200" y="489144"/>
            <a:ext cx="11067424" cy="735491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algn="ctr"/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График 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направления итоговых результатов муниципального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этапа </a:t>
            </a:r>
            <a:r>
              <a:rPr lang="ru-RU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ВсОШ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портал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23206" y="888933"/>
            <a:ext cx="9144000" cy="472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200"/>
              </a:lnSpc>
              <a:spcBef>
                <a:spcPts val="0"/>
              </a:spcBef>
            </a:pP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777895"/>
              </p:ext>
            </p:extLst>
          </p:nvPr>
        </p:nvGraphicFramePr>
        <p:xfrm>
          <a:off x="652686" y="1361178"/>
          <a:ext cx="11126939" cy="53949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542973"/>
                <a:gridCol w="5020496"/>
                <a:gridCol w="2781735"/>
                <a:gridCol w="2781735"/>
              </a:tblGrid>
              <a:tr h="46479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Общеобразовательный предмет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проведения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направления результатов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3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4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baseline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язык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22.11.2021 </a:t>
                      </a:r>
                      <a:r>
                        <a:rPr lang="ru-RU" sz="1400" b="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26.11.2021 </a:t>
                      </a:r>
                      <a:r>
                        <a:rPr lang="ru-RU" sz="1400" b="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73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4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История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23.11.2021 </a:t>
                      </a:r>
                      <a:r>
                        <a:rPr lang="ru-RU" sz="1400" b="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26.11.2021 г.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73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4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безопасности жизнедеятельности, Китайский язык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24.11.2021 </a:t>
                      </a:r>
                      <a:r>
                        <a:rPr lang="ru-RU" sz="1400" b="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30.11.2021 </a:t>
                      </a:r>
                      <a:r>
                        <a:rPr lang="ru-RU" sz="1400" b="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73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4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язык, Итальянский язык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25.11.2021 </a:t>
                      </a:r>
                      <a:r>
                        <a:rPr lang="ru-RU" sz="1400" b="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30.11.2021 г.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73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4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География, Немецкий язык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26.11.2021 </a:t>
                      </a:r>
                      <a:r>
                        <a:rPr lang="ru-RU" sz="1400" b="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01.12.2021 г.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73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4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Литература, Испанский язык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29.11.2021 </a:t>
                      </a:r>
                      <a:r>
                        <a:rPr lang="ru-RU" sz="1400" b="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03.12.2021 г.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73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14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30.11.2021 </a:t>
                      </a:r>
                      <a:r>
                        <a:rPr lang="ru-RU" sz="1400" b="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03.12.2021 г.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73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endParaRPr lang="ru-RU" sz="14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Технология, Французский язык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01.12.2021 </a:t>
                      </a:r>
                      <a:r>
                        <a:rPr lang="ru-RU" sz="1400" b="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07.12.2021 г.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73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Искусство (МХК), Экология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02.12.2021 </a:t>
                      </a:r>
                      <a:r>
                        <a:rPr lang="ru-RU" sz="1400" b="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08.12.2021 г</a:t>
                      </a:r>
                      <a:r>
                        <a:rPr lang="ru-RU" sz="1400" b="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73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  <a:endParaRPr lang="ru-RU" sz="14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03.12.2021 </a:t>
                      </a:r>
                      <a:r>
                        <a:rPr lang="ru-RU" sz="1400" b="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08.12.2021 </a:t>
                      </a:r>
                      <a:r>
                        <a:rPr lang="ru-RU" sz="1400" b="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73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  <a:endParaRPr lang="ru-RU" sz="14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культура, Экономика 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06.12.2021 </a:t>
                      </a:r>
                      <a:r>
                        <a:rPr lang="ru-RU" sz="1400" b="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10.12.2021г</a:t>
                      </a:r>
                      <a:r>
                        <a:rPr lang="ru-RU" sz="1400" b="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73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</a:t>
                      </a:r>
                      <a:endParaRPr lang="ru-RU" sz="14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07.12.2021 </a:t>
                      </a:r>
                      <a:r>
                        <a:rPr lang="ru-RU" sz="1400" b="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10.12.2021 </a:t>
                      </a:r>
                      <a:r>
                        <a:rPr lang="ru-RU" sz="1400" b="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73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</a:t>
                      </a:r>
                      <a:endParaRPr lang="ru-RU" sz="14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Биология, Астрономия  </a:t>
                      </a: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08.12.2021 г.</a:t>
                      </a: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14.12.2021 г.</a:t>
                      </a:r>
                    </a:p>
                  </a:txBody>
                  <a:tcPr marL="63251" marR="63251" marT="0" marB="0"/>
                </a:tc>
              </a:tr>
              <a:tr h="273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</a:t>
                      </a:r>
                      <a:endParaRPr lang="ru-RU" sz="14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09.12.2021 </a:t>
                      </a:r>
                      <a:r>
                        <a:rPr lang="ru-RU" sz="1400" b="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15.12.2021 </a:t>
                      </a:r>
                      <a:r>
                        <a:rPr lang="ru-RU" sz="1400" b="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73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</a:t>
                      </a:r>
                      <a:endParaRPr lang="ru-RU" sz="14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Химия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10.12.2021 </a:t>
                      </a:r>
                      <a:r>
                        <a:rPr lang="ru-RU" sz="1400" b="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15.12.2021 </a:t>
                      </a:r>
                      <a:r>
                        <a:rPr lang="ru-RU" sz="1400" b="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73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</a:t>
                      </a:r>
                      <a:endParaRPr lang="ru-RU" sz="14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13.12.2021 г.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17.12.2021 г.</a:t>
                      </a:r>
                      <a:endParaRPr lang="ru-RU" sz="14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</a:tbl>
          </a:graphicData>
        </a:graphic>
      </p:graphicFrame>
      <p:pic>
        <p:nvPicPr>
          <p:cNvPr id="7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62" y="194804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130471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half" idx="1"/>
          </p:nvPr>
        </p:nvSpPr>
        <p:spPr>
          <a:xfrm>
            <a:off x="458903" y="1988815"/>
            <a:ext cx="11172201" cy="4500575"/>
          </a:xfrm>
        </p:spPr>
        <p:txBody>
          <a:bodyPr>
            <a:noAutofit/>
          </a:bodyPr>
          <a:lstStyle/>
          <a:p>
            <a:pPr marL="444500" indent="-444500" algn="just">
              <a:lnSpc>
                <a:spcPts val="288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Определяет конкретные места проведения муниципального этапа олимпиады по каждому общеобразовательному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предмету</a:t>
            </a:r>
            <a:endParaRPr lang="ru-RU" sz="20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lnSpc>
                <a:spcPts val="288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ормирует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оргкомитет муниципального этапа олимпиады и утверждает его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состав</a:t>
            </a:r>
            <a:endParaRPr lang="ru-RU" sz="20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 fontAlgn="t">
              <a:lnSpc>
                <a:spcPts val="288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ормирует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жюри муниципального этапа олимпиады по каждому общеобразовательному предмету и утверждает их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составы</a:t>
            </a:r>
            <a:endParaRPr lang="ru-RU" sz="20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 fontAlgn="t">
              <a:lnSpc>
                <a:spcPts val="288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станавливает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количество баллов по каждому общеобразовательному предмету и классу, необходимое для участия на муниципальном этапе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олимпиады</a:t>
            </a:r>
          </a:p>
          <a:p>
            <a:pPr marL="444500" indent="-444500" algn="just">
              <a:lnSpc>
                <a:spcPts val="288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Утверждает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разработанные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региональными предметно-методическими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комиссиями олимпиады требования к организации и проведению муниципального этапа олимпиады по каждому общеобразовательному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предмету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ts val="3200"/>
              </a:lnSpc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Пункты 17, 18, 19, 34 Порядка  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440082" y="470070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организатора муниципального этапа</a:t>
            </a:r>
            <a:endParaRPr lang="ru-RU" sz="24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70" y="188586"/>
            <a:ext cx="1033399" cy="108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424301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59096" y="1153024"/>
            <a:ext cx="11485671" cy="454017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Полномочия организатора муниципального этапа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half" idx="1"/>
          </p:nvPr>
        </p:nvSpPr>
        <p:spPr>
          <a:xfrm>
            <a:off x="347968" y="1730583"/>
            <a:ext cx="11232925" cy="4398762"/>
          </a:xfrm>
        </p:spPr>
        <p:txBody>
          <a:bodyPr>
            <a:normAutofit/>
          </a:bodyPr>
          <a:lstStyle/>
          <a:p>
            <a:pPr marL="444500" indent="-444500" algn="just">
              <a:lnSpc>
                <a:spcPts val="288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Обеспечивает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хранение олимпиадных заданий по каждому общеобразовательному предмету для муниципального этапа олимпиады, несет установленную законодательством Российской Федерации ответственность за их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конфиденциальность</a:t>
            </a:r>
          </a:p>
          <a:p>
            <a:pPr marL="444500" indent="-444500" algn="just">
              <a:lnSpc>
                <a:spcPts val="288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Заблаговременно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информирует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сроках и местах проведения муниципального этапа олимпиады по каждому общеобразовательному предмету, а также о настоящем Порядке и утвержденных требованиях к организации и проведению муниципального этапа олимпиады по каждому общеобразовательному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предмету</a:t>
            </a:r>
          </a:p>
          <a:p>
            <a:pPr marL="444500" indent="-444500" algn="just">
              <a:lnSpc>
                <a:spcPts val="288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Определяет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квоты победителей и призеров муниципального этапа олимпиады по каждому общеобразовательному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предмету</a:t>
            </a:r>
          </a:p>
          <a:p>
            <a:pPr marL="0" indent="0" algn="just">
              <a:lnSpc>
                <a:spcPts val="1100"/>
              </a:lnSpc>
              <a:buClr>
                <a:srgbClr val="C00000"/>
              </a:buClr>
              <a:buNone/>
            </a:pPr>
            <a:endParaRPr lang="ru-RU" sz="2000" dirty="0" smtClean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57, 34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</a:t>
            </a:r>
            <a:endParaRPr lang="ru-RU" sz="20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1" name="Горизонтальный свиток 10"/>
          <p:cNvSpPr/>
          <p:nvPr/>
        </p:nvSpPr>
        <p:spPr>
          <a:xfrm>
            <a:off x="442994" y="444472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организатора муниципального этапа</a:t>
            </a:r>
            <a:endParaRPr lang="ru-RU" sz="24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968" y="157924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154048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half" idx="1"/>
          </p:nvPr>
        </p:nvSpPr>
        <p:spPr>
          <a:xfrm>
            <a:off x="478258" y="1988815"/>
            <a:ext cx="11172200" cy="4500576"/>
          </a:xfrm>
        </p:spPr>
        <p:txBody>
          <a:bodyPr>
            <a:normAutofit/>
          </a:bodyPr>
          <a:lstStyle/>
          <a:p>
            <a:pPr marL="444500" indent="-444500" algn="just">
              <a:lnSpc>
                <a:spcPts val="288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Утверждает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результаты муниципального этапа олимпиады по каждому общеобразовательному предмету (рейтинг победителей и рейтинг призеров муниципального этапа олимпиады) и публикует их на своем официальном сайте в сети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«Интернет»,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в том числе протоколы жюри муниципального этапа олимпиады по каждому общеобразовательному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предмету</a:t>
            </a:r>
            <a:endParaRPr lang="ru-RU" sz="20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lnSpc>
                <a:spcPts val="288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Передает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результаты участников муниципального этапа олимпиады по каждому общеобразовательному предмету и классу организатору регионального этапа олимпиады в формате, установленном организатором регионального этапа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олимпиады</a:t>
            </a:r>
            <a:endParaRPr lang="ru-RU" sz="20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lnSpc>
                <a:spcPts val="288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Награждает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победителей и призеров муниципального этапа олимпиады поощрительными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грамотами</a:t>
            </a:r>
            <a:endParaRPr lang="ru-RU" sz="2000" b="1" dirty="0" smtClean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1200"/>
              </a:spcBef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34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</a:t>
            </a:r>
            <a:endParaRPr lang="ru-RU" sz="20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526862" y="451523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Полномочия организатора муниципального этапа</a:t>
            </a:r>
            <a:endParaRPr lang="ru-RU" sz="24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799" y="131289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325744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half" idx="1"/>
          </p:nvPr>
        </p:nvSpPr>
        <p:spPr>
          <a:xfrm>
            <a:off x="1774654" y="2348862"/>
            <a:ext cx="8385961" cy="4509138"/>
          </a:xfrm>
        </p:spPr>
        <p:txBody>
          <a:bodyPr>
            <a:normAutofit/>
          </a:bodyPr>
          <a:lstStyle/>
          <a:p>
            <a:pPr marL="444500" indent="-4445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Инструкции по организации и проведению </a:t>
            </a:r>
            <a:r>
              <a:rPr lang="ru-RU" sz="2400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ВсОШ</a:t>
            </a:r>
            <a:endParaRPr lang="ru-RU" sz="2400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4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Программу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проведения ВсОШ по каждому общеобразовательному предмету, включая информацию о </a:t>
            </a:r>
            <a:r>
              <a:rPr lang="ru-RU" sz="24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времени и месте показа, разбора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олимпиадных заданий, </a:t>
            </a:r>
            <a:r>
              <a:rPr lang="ru-RU" sz="24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подачи апелляции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Ознакомить </a:t>
            </a:r>
            <a:r>
              <a:rPr lang="ru-RU" sz="24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 подпись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участников олимпиады, а также их родителей (законных представителей) </a:t>
            </a:r>
            <a:endParaRPr lang="ru-RU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008423" y="1655914"/>
            <a:ext cx="41595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Разместить на сайте МОУО:</a:t>
            </a:r>
            <a:endParaRPr lang="ru-RU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478258" y="430925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ОБЯЗАТЕЛЬНО!</a:t>
            </a:r>
            <a:endParaRPr lang="ru-RU" sz="24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835" y="143205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517905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half" idx="1"/>
          </p:nvPr>
        </p:nvSpPr>
        <p:spPr>
          <a:xfrm>
            <a:off x="601773" y="1808793"/>
            <a:ext cx="10989892" cy="4320552"/>
          </a:xfrm>
        </p:spPr>
        <p:txBody>
          <a:bodyPr>
            <a:normAutofit/>
          </a:bodyPr>
          <a:lstStyle/>
          <a:p>
            <a:pPr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Участники </a:t>
            </a:r>
            <a:r>
              <a:rPr lang="ru-RU" sz="24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школьного этапа олимпиады текущего учебного года, набравшие необходимое для участия в муниципальном этапе олимпиады количество баллов, установленное организатором муниципального этапа олимпиады</a:t>
            </a:r>
            <a:r>
              <a:rPr lang="ru-RU" sz="2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lnSpc>
                <a:spcPts val="900"/>
              </a:lnSpc>
              <a:buClr>
                <a:srgbClr val="C00000"/>
              </a:buClr>
              <a:buNone/>
            </a:pPr>
            <a:endParaRPr lang="ru-RU" sz="24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победители </a:t>
            </a:r>
            <a:r>
              <a:rPr lang="ru-RU" sz="24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и призеры муниципального этапа олимпиады предыдущего учебного года, продолжающие обучение в организациях, осуществляющих образовательную деятельность по образовательным программам основного общего и среднего общего </a:t>
            </a:r>
            <a:r>
              <a:rPr lang="ru-RU" sz="2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образования.</a:t>
            </a:r>
          </a:p>
          <a:p>
            <a:pPr algn="just">
              <a:lnSpc>
                <a:spcPts val="11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ru-RU" sz="2400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Пункт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33 Порядка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478258" y="392288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муниципального этапа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ВсОШ</a:t>
            </a:r>
            <a:endParaRPr lang="ru-RU" sz="24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397" y="104850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5072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Горизонтальный свиток 6"/>
          <p:cNvSpPr/>
          <p:nvPr/>
        </p:nvSpPr>
        <p:spPr>
          <a:xfrm>
            <a:off x="694516" y="386422"/>
            <a:ext cx="11172200" cy="682867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Всероссийская олимпиада школьников  –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школьный 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этап</a:t>
            </a:r>
            <a:endParaRPr lang="ru-RU" sz="2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612349"/>
              </p:ext>
            </p:extLst>
          </p:nvPr>
        </p:nvGraphicFramePr>
        <p:xfrm>
          <a:off x="448247" y="2888931"/>
          <a:ext cx="11172200" cy="3247124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68522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19990">
                  <a:extLst>
                    <a:ext uri="{9D8B030D-6E8A-4147-A177-3AD203B41FA5}">
                      <a16:colId xmlns="" xmlns:a16="http://schemas.microsoft.com/office/drawing/2014/main" val="917539695"/>
                    </a:ext>
                  </a:extLst>
                </a:gridCol>
              </a:tblGrid>
              <a:tr h="6558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3D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Порядка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3DB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643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b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Организатор – орган местного самоуправления, осуществляющий управление в сфере образования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12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200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b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проведения – с 20 сентября по 22 октября 2021 года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11</a:t>
                      </a: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09864385"/>
                  </a:ext>
                </a:extLst>
              </a:tr>
              <a:tr h="9068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b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проведения – очная,</a:t>
                      </a:r>
                      <a:r>
                        <a:rPr lang="ru-RU" altLang="ru-RU" sz="1800" b="0" baseline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исключением предметов: (физика, химия, биология, астрономия, математика, информатика)</a:t>
                      </a:r>
                      <a:endParaRPr lang="ru-RU" altLang="ru-RU" sz="1800" b="0" dirty="0" smtClean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sz="1800" b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4 </a:t>
                      </a:r>
                      <a:endParaRPr lang="ru-RU" sz="1800" b="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04" marR="121904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448247" y="1628770"/>
            <a:ext cx="11172200" cy="682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ts val="2300"/>
              </a:lnSpc>
              <a:buClr>
                <a:srgbClr val="C00000"/>
              </a:buClr>
            </a:pP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проведения всероссийской олимпиады </a:t>
            </a:r>
            <a:r>
              <a:rPr lang="ru-RU" alt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школьников утвержден приказом</a:t>
            </a:r>
          </a:p>
          <a:p>
            <a:pPr algn="ctr" eaLnBrk="1" hangingPunct="1">
              <a:lnSpc>
                <a:spcPts val="2300"/>
              </a:lnSpc>
              <a:buClr>
                <a:srgbClr val="C00000"/>
              </a:buClr>
            </a:pPr>
            <a:r>
              <a:rPr lang="ru-RU" alt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Российской Федерации от 27.11.2020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№ </a:t>
            </a:r>
            <a:r>
              <a:rPr lang="ru-RU" alt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678 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493" y="175988"/>
            <a:ext cx="1057933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388616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Горизонтальный свиток 6"/>
          <p:cNvSpPr/>
          <p:nvPr/>
        </p:nvSpPr>
        <p:spPr>
          <a:xfrm>
            <a:off x="473005" y="548632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Методическое обеспечение муниципального этапа олимпиады </a:t>
            </a:r>
          </a:p>
        </p:txBody>
      </p:sp>
      <p:pic>
        <p:nvPicPr>
          <p:cNvPr id="8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97" y="219012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048859"/>
              </p:ext>
            </p:extLst>
          </p:nvPr>
        </p:nvGraphicFramePr>
        <p:xfrm>
          <a:off x="478258" y="1628770"/>
          <a:ext cx="11166947" cy="4869782"/>
        </p:xfrm>
        <a:graphic>
          <a:graphicData uri="http://schemas.openxmlformats.org/drawingml/2006/table">
            <a:tbl>
              <a:tblPr firstRow="1">
                <a:tableStyleId>{BC89EF96-8CEA-46FF-86C4-4CE0E7609802}</a:tableStyleId>
              </a:tblPr>
              <a:tblGrid>
                <a:gridCol w="27052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781395">
                  <a:extLst>
                    <a:ext uri="{9D8B030D-6E8A-4147-A177-3AD203B41FA5}">
                      <a16:colId xmlns="" xmlns:a16="http://schemas.microsoft.com/office/drawing/2014/main" val="917539695"/>
                    </a:ext>
                  </a:extLst>
                </a:gridCol>
                <a:gridCol w="368027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5203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dirty="0" smtClean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Центральные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предметно - методические комиссии </a:t>
                      </a:r>
                      <a:endParaRPr lang="ru-RU" sz="2000" b="0" dirty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04" marR="121904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sz="2000" b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Методические рекомендации для проведения школьного и муниципального этапов ВсОШ</a:t>
                      </a:r>
                    </a:p>
                  </a:txBody>
                  <a:tcPr marL="121904" marR="12190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sz="2000" b="0" baseline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Сайт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2000" b="0" baseline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министерства образования Ставропольского края</a:t>
                      </a:r>
                    </a:p>
                  </a:txBody>
                  <a:tcPr marL="121904" marR="12190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177524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Региональные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предметно – методические комиссии</a:t>
                      </a:r>
                      <a:endParaRPr lang="ru-RU" sz="20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04" marR="121904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Задания с критериями и методикой их оценивания </a:t>
                      </a:r>
                      <a:endParaRPr lang="ru-RU" sz="2000" b="1" dirty="0" smtClean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04" marR="121904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sz="20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Личный кабинет на сайте регионального центра обработки информации (РЦОИ)</a:t>
                      </a:r>
                      <a:endParaRPr lang="ru-RU" sz="2000" b="1" dirty="0" smtClean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04" marR="121904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03882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rgbClr val="183DB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sz="20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 проведению муниципального этапа ВсОШ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04" marR="121904"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sz="20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Сайт</a:t>
                      </a:r>
                      <a:r>
                        <a:rPr lang="ru-RU" sz="2000" baseline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министерства образования Ставропольского края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04" marR="121904"/>
                </a:tc>
                <a:extLst>
                  <a:ext uri="{0D108BD9-81ED-4DB2-BD59-A6C34878D82A}">
                    <a16:rowId xmlns="" xmlns:a16="http://schemas.microsoft.com/office/drawing/2014/main" val="2809864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698075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Горизонтальный свиток 9"/>
          <p:cNvSpPr/>
          <p:nvPr/>
        </p:nvSpPr>
        <p:spPr>
          <a:xfrm>
            <a:off x="478258" y="456714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55600"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Информационное сопровождение муниципального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этапа </a:t>
            </a:r>
            <a:r>
              <a:rPr lang="ru-RU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ВсОШ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479" y="127308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9479" y="1220467"/>
            <a:ext cx="601049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 </a:t>
            </a:r>
            <a:r>
              <a:rPr lang="ru-RU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</a:t>
            </a:r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Ставропольского края: 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</a:t>
            </a:r>
            <a:r>
              <a:rPr 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stavminobr.ru/activities/doshkolnoe-i</a:t>
            </a:r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obshhee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obrazovanie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obshhee-obrazovanie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vserossijskaya-olimpiada-shkolnikov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/shkolnyij-etap-2021/22-uchebnogo-goda.html</a:t>
            </a:r>
            <a:endParaRPr lang="ru-RU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680" y="1239628"/>
            <a:ext cx="5403778" cy="32336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258" y="2957308"/>
            <a:ext cx="5290830" cy="3741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6804656" y="4612158"/>
            <a:ext cx="41405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 министерства образования Ставропольского края: </a:t>
            </a:r>
            <a:r>
              <a:rPr lang="ru-RU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http://www.stavminobr.ru/</a:t>
            </a:r>
            <a:endParaRPr lang="ru-RU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55799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half" idx="1"/>
          </p:nvPr>
        </p:nvSpPr>
        <p:spPr>
          <a:xfrm>
            <a:off x="1234584" y="1732195"/>
            <a:ext cx="9901265" cy="4707062"/>
          </a:xfrm>
        </p:spPr>
        <p:txBody>
          <a:bodyPr>
            <a:normAutofit fontScale="32500" lnSpcReduction="20000"/>
          </a:bodyPr>
          <a:lstStyle/>
          <a:p>
            <a:pPr marL="444500" indent="-444500" algn="just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7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получения олимпиадных заданий</a:t>
            </a:r>
          </a:p>
          <a:p>
            <a:pPr marL="444500" indent="-444500" algn="just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7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распечатки </a:t>
            </a:r>
            <a:r>
              <a:rPr lang="ru-RU" sz="74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олимпиадных </a:t>
            </a:r>
            <a:r>
              <a:rPr lang="ru-RU" sz="7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заданий  </a:t>
            </a:r>
            <a:endParaRPr lang="ru-RU" sz="74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7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выполнения олимпиадных заданий</a:t>
            </a:r>
          </a:p>
          <a:p>
            <a:pPr marL="444500" indent="-444500" algn="just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7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передачи </a:t>
            </a:r>
            <a:r>
              <a:rPr lang="ru-RU" sz="74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выполненных олимпиадных заданий </a:t>
            </a:r>
            <a:r>
              <a:rPr lang="ru-RU" sz="7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на шифровку </a:t>
            </a:r>
            <a:endParaRPr lang="ru-RU" sz="74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7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шифровки олимпиадных заданий</a:t>
            </a:r>
          </a:p>
          <a:p>
            <a:pPr marL="444500" indent="-444500" algn="just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7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проведение апелляции </a:t>
            </a:r>
          </a:p>
          <a:p>
            <a:pPr marL="0" indent="0" algn="just">
              <a:buClr>
                <a:srgbClr val="C00000"/>
              </a:buClr>
              <a:buNone/>
            </a:pPr>
            <a:r>
              <a:rPr lang="ru-RU" sz="7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>
              <a:buClr>
                <a:srgbClr val="C00000"/>
              </a:buClr>
              <a:buNone/>
            </a:pPr>
            <a:r>
              <a:rPr lang="ru-RU" sz="7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Использовать информационно-коммуникационные технологии на этапах:  </a:t>
            </a:r>
            <a:endParaRPr lang="ru-RU" sz="7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7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анализа </a:t>
            </a:r>
            <a:r>
              <a:rPr lang="ru-RU" sz="74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олимпиадных </a:t>
            </a:r>
            <a:r>
              <a:rPr lang="ru-RU" sz="7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заданий и </a:t>
            </a:r>
            <a:r>
              <a:rPr lang="ru-RU" sz="74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их </a:t>
            </a:r>
            <a:r>
              <a:rPr lang="ru-RU" sz="7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решений</a:t>
            </a:r>
          </a:p>
          <a:p>
            <a:pPr marL="444500" indent="-444500" algn="just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7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показа </a:t>
            </a:r>
            <a:r>
              <a:rPr lang="ru-RU" sz="74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выполненных </a:t>
            </a:r>
            <a:r>
              <a:rPr lang="ru-RU" sz="7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участником </a:t>
            </a:r>
            <a:r>
              <a:rPr lang="ru-RU" sz="74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олимпиадных </a:t>
            </a:r>
            <a:r>
              <a:rPr lang="ru-RU" sz="7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заданий</a:t>
            </a:r>
          </a:p>
          <a:p>
            <a:pPr marL="444500" indent="-444500" algn="just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74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проведение апелляции </a:t>
            </a:r>
          </a:p>
          <a:p>
            <a:pPr marL="0" indent="0">
              <a:buNone/>
            </a:pPr>
            <a:endParaRPr lang="ru-RU" sz="88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308411" y="1153431"/>
            <a:ext cx="55118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</a:t>
            </a:r>
            <a:r>
              <a:rPr lang="ru-RU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видеофиксацию</a:t>
            </a:r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этапах</a:t>
            </a:r>
            <a:r>
              <a:rPr lang="ru-RU" sz="1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472335" y="509387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ВАЖНО!</a:t>
            </a:r>
            <a:endParaRPr lang="ru-RU" sz="24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536" y="194514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590747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Горизонтальный свиток 7"/>
          <p:cNvSpPr/>
          <p:nvPr/>
        </p:nvSpPr>
        <p:spPr>
          <a:xfrm>
            <a:off x="514493" y="509843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нормативные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школьного и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этапов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олимпиады</a:t>
            </a:r>
          </a:p>
        </p:txBody>
      </p:sp>
      <p:pic>
        <p:nvPicPr>
          <p:cNvPr id="11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891" y="174404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Объект 8"/>
          <p:cNvSpPr>
            <a:spLocks noGrp="1"/>
          </p:cNvSpPr>
          <p:nvPr>
            <p:ph sz="half" idx="1"/>
          </p:nvPr>
        </p:nvSpPr>
        <p:spPr>
          <a:xfrm>
            <a:off x="375891" y="2336409"/>
            <a:ext cx="11172200" cy="3792936"/>
          </a:xfrm>
        </p:spPr>
        <p:txBody>
          <a:bodyPr>
            <a:normAutofit/>
          </a:bodyPr>
          <a:lstStyle/>
          <a:p>
            <a:pPr marL="444500" indent="-444500" algn="just">
              <a:lnSpc>
                <a:spcPts val="1500"/>
              </a:lnSpc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endParaRPr lang="ru-RU" sz="2400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24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Об утверждении необходимого количества баллов для участия </a:t>
            </a:r>
            <a:r>
              <a:rPr lang="ru-RU" sz="2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в школьном и муниципальном этапах олимпиады</a:t>
            </a:r>
          </a:p>
          <a:p>
            <a:pPr marL="444500" indent="-444500" algn="just">
              <a:lnSpc>
                <a:spcPts val="1500"/>
              </a:lnSpc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endParaRPr lang="ru-RU" sz="24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2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Об утверждении графика и мест проведения школьного и муниципального этапов олимпиады</a:t>
            </a:r>
          </a:p>
          <a:p>
            <a:pPr marL="444500" indent="-444500" algn="just">
              <a:lnSpc>
                <a:spcPts val="1500"/>
              </a:lnSpc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endParaRPr lang="ru-RU" sz="2400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2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Об </a:t>
            </a:r>
            <a:r>
              <a:rPr lang="ru-RU" sz="24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утверждении  состава оргкомитета, </a:t>
            </a:r>
            <a:r>
              <a:rPr lang="ru-RU" sz="2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жюри</a:t>
            </a:r>
            <a:r>
              <a:rPr lang="ru-RU" sz="24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, дежурных в аудиториях и вне </a:t>
            </a:r>
            <a:r>
              <a:rPr lang="ru-RU" sz="2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аудиторий школьного и </a:t>
            </a:r>
            <a:r>
              <a:rPr lang="ru-RU" sz="24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муниципального </a:t>
            </a:r>
            <a:r>
              <a:rPr lang="ru-RU" sz="2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этапов олимпиады</a:t>
            </a:r>
            <a:endParaRPr lang="ru-RU" sz="24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2"/>
          </p:nvPr>
        </p:nvSpPr>
        <p:spPr>
          <a:xfrm>
            <a:off x="273524" y="1510789"/>
            <a:ext cx="11376934" cy="540069"/>
          </a:xfrm>
          <a:noFill/>
        </p:spPr>
        <p:txBody>
          <a:bodyPr>
            <a:noAutofit/>
          </a:bodyPr>
          <a:lstStyle/>
          <a:p>
            <a:pPr marL="0" indent="0" algn="ctr">
              <a:lnSpc>
                <a:spcPts val="32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Приказы муниципальных органов управления образованием</a:t>
            </a:r>
          </a:p>
          <a:p>
            <a:pPr marL="0" indent="0" algn="ctr">
              <a:lnSpc>
                <a:spcPts val="3200"/>
              </a:lnSpc>
              <a:spcBef>
                <a:spcPts val="0"/>
              </a:spcBef>
              <a:buNone/>
            </a:pP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9154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Горизонтальный свиток 7"/>
          <p:cNvSpPr/>
          <p:nvPr/>
        </p:nvSpPr>
        <p:spPr>
          <a:xfrm>
            <a:off x="478258" y="392288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нормативные документы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школьного и муниципального этапов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олимпиады</a:t>
            </a:r>
          </a:p>
        </p:txBody>
      </p:sp>
      <p:pic>
        <p:nvPicPr>
          <p:cNvPr id="11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679" y="102724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Объект 8"/>
          <p:cNvSpPr>
            <a:spLocks noGrp="1"/>
          </p:cNvSpPr>
          <p:nvPr>
            <p:ph sz="half" idx="1"/>
          </p:nvPr>
        </p:nvSpPr>
        <p:spPr>
          <a:xfrm>
            <a:off x="424549" y="2348862"/>
            <a:ext cx="11172200" cy="3780483"/>
          </a:xfrm>
        </p:spPr>
        <p:txBody>
          <a:bodyPr>
            <a:normAutofit fontScale="92500" lnSpcReduction="20000"/>
          </a:bodyPr>
          <a:lstStyle/>
          <a:p>
            <a:pPr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24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Об утверждении требований к </a:t>
            </a:r>
            <a:r>
              <a:rPr lang="ru-RU" sz="2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проведению школьного этапа олимпиады</a:t>
            </a:r>
          </a:p>
          <a:p>
            <a:pPr algn="just">
              <a:lnSpc>
                <a:spcPts val="1500"/>
              </a:lnSpc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endParaRPr lang="ru-RU" sz="24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24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 назначении ответственных за </a:t>
            </a:r>
            <a:r>
              <a:rPr lang="ru-RU" sz="2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проведение школьного и </a:t>
            </a:r>
            <a:r>
              <a:rPr lang="ru-RU" sz="24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муниципального </a:t>
            </a:r>
            <a:r>
              <a:rPr lang="ru-RU" sz="2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этапов </a:t>
            </a:r>
            <a:r>
              <a:rPr lang="ru-RU" sz="24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олимпиады и возложении на них ответственности за соблюдение </a:t>
            </a:r>
            <a:r>
              <a:rPr lang="ru-RU" sz="2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конфиденциальности</a:t>
            </a:r>
          </a:p>
          <a:p>
            <a:pPr algn="just">
              <a:lnSpc>
                <a:spcPts val="1500"/>
              </a:lnSpc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endParaRPr lang="ru-RU" sz="24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2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24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хранении олимпиадных заданий и ответственности за их </a:t>
            </a:r>
            <a:r>
              <a:rPr lang="ru-RU" sz="2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конфиденциальность</a:t>
            </a:r>
          </a:p>
          <a:p>
            <a:pPr algn="just">
              <a:lnSpc>
                <a:spcPts val="1500"/>
              </a:lnSpc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endParaRPr lang="ru-RU" sz="24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2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Об </a:t>
            </a:r>
            <a:r>
              <a:rPr lang="ru-RU" sz="24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утверждении квоты победителей и </a:t>
            </a:r>
            <a:r>
              <a:rPr lang="ru-RU" sz="2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призеров школьного и </a:t>
            </a:r>
            <a:r>
              <a:rPr lang="ru-RU" sz="24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муниципального </a:t>
            </a:r>
            <a:r>
              <a:rPr lang="ru-RU" sz="2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этапов олимпиады</a:t>
            </a:r>
          </a:p>
          <a:p>
            <a:pPr algn="just">
              <a:lnSpc>
                <a:spcPts val="1500"/>
              </a:lnSpc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endParaRPr lang="ru-RU" sz="24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24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Об утверждении </a:t>
            </a:r>
            <a:r>
              <a:rPr lang="ru-RU" sz="2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результатов школьного и муниципального этапов  </a:t>
            </a:r>
            <a:r>
              <a:rPr lang="ru-RU" sz="24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олимпиады по каждому общеобразовательному </a:t>
            </a:r>
            <a:r>
              <a:rPr lang="ru-RU" sz="2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предмету</a:t>
            </a:r>
            <a:endParaRPr lang="ru-RU" sz="24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ru-RU" dirty="0">
              <a:solidFill>
                <a:srgbClr val="003399"/>
              </a:solidFill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sz="half" idx="2"/>
          </p:nvPr>
        </p:nvSpPr>
        <p:spPr>
          <a:xfrm>
            <a:off x="489718" y="1368729"/>
            <a:ext cx="11107031" cy="462685"/>
          </a:xfrm>
          <a:noFill/>
        </p:spPr>
        <p:txBody>
          <a:bodyPr>
            <a:noAutofit/>
          </a:bodyPr>
          <a:lstStyle/>
          <a:p>
            <a:pPr marL="0" indent="0" algn="ctr">
              <a:lnSpc>
                <a:spcPts val="32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Приказы муниципальных органов управления образованием</a:t>
            </a:r>
          </a:p>
          <a:p>
            <a:pPr marL="0" indent="0" algn="ctr">
              <a:lnSpc>
                <a:spcPts val="3200"/>
              </a:lnSpc>
              <a:spcBef>
                <a:spcPts val="0"/>
              </a:spcBef>
              <a:buNone/>
            </a:pP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2909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704742" y="329051"/>
            <a:ext cx="11485671" cy="454017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НЕОБХОДИМО!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half" idx="1"/>
          </p:nvPr>
        </p:nvSpPr>
        <p:spPr>
          <a:xfrm>
            <a:off x="472854" y="1778978"/>
            <a:ext cx="11172200" cy="4350367"/>
          </a:xfrm>
        </p:spPr>
        <p:txBody>
          <a:bodyPr>
            <a:normAutofit fontScale="92500" lnSpcReduction="10000"/>
          </a:bodyPr>
          <a:lstStyle/>
          <a:p>
            <a:pPr marL="444500" indent="-4445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itchFamily="18" charset="0"/>
              </a:rPr>
              <a:t>Привести в соответствие с действующим Порядком проведения олимпиады документацию, регламентирующую </a:t>
            </a: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itchFamily="18" charset="0"/>
              </a:rPr>
              <a:t>проведение школьного и </a:t>
            </a:r>
            <a:r>
              <a:rPr lang="ru-RU" sz="24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itchFamily="18" charset="0"/>
              </a:rPr>
              <a:t>муниципального </a:t>
            </a: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itchFamily="18" charset="0"/>
              </a:rPr>
              <a:t>этапов </a:t>
            </a:r>
            <a:r>
              <a:rPr lang="ru-RU" sz="2400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ВсОШ</a:t>
            </a:r>
            <a:endParaRPr lang="ru-RU" sz="2400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lnSpc>
                <a:spcPts val="15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ru-RU" sz="24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Актуализировать информацию на </a:t>
            </a:r>
            <a:r>
              <a:rPr lang="ru-RU" sz="2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сайте МОУО и ОО</a:t>
            </a:r>
          </a:p>
          <a:p>
            <a:pPr marL="444500" indent="-444500" algn="just">
              <a:lnSpc>
                <a:spcPts val="15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ru-RU" sz="24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Организовать работу </a:t>
            </a:r>
            <a:r>
              <a:rPr lang="ru-RU" sz="2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телефонов «горячей линии»</a:t>
            </a:r>
          </a:p>
          <a:p>
            <a:pPr marL="444500" indent="-444500" algn="just">
              <a:lnSpc>
                <a:spcPts val="15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ru-RU" sz="24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Организовать работу по получению, тиражированию, доставке олимпиадных </a:t>
            </a:r>
            <a:r>
              <a:rPr lang="ru-RU" sz="2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заданий школьного и </a:t>
            </a:r>
            <a:r>
              <a:rPr lang="ru-RU" sz="24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муниципального </a:t>
            </a:r>
            <a:r>
              <a:rPr lang="ru-RU" sz="2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этапов </a:t>
            </a:r>
            <a:r>
              <a:rPr lang="ru-RU" sz="2400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ВсОШ</a:t>
            </a:r>
            <a:endParaRPr lang="ru-RU" sz="2400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lnSpc>
                <a:spcPts val="15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ru-RU" sz="24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Обеспечить своевременное размещение </a:t>
            </a:r>
            <a:r>
              <a:rPr lang="ru-RU" sz="2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результатов школьного и </a:t>
            </a:r>
            <a:r>
              <a:rPr lang="ru-RU" sz="24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муниципального </a:t>
            </a:r>
            <a:r>
              <a:rPr lang="ru-RU" sz="2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этапов</a:t>
            </a:r>
            <a:endParaRPr lang="ru-RU" sz="24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932937" y="1084059"/>
            <a:ext cx="3000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478258" y="367652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НЕОБХОДИМО!</a:t>
            </a:r>
          </a:p>
        </p:txBody>
      </p:sp>
      <p:pic>
        <p:nvPicPr>
          <p:cNvPr id="10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14" y="133715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569807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99831" y="1384614"/>
            <a:ext cx="10550627" cy="24044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20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Главного государственного санитарного врача Российской Федерации от 30 июня 2020 года №</a:t>
            </a:r>
            <a:r>
              <a:rPr lang="en-US" sz="20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«Об утверждении санитарно-эпидемиологических правил СП </a:t>
            </a:r>
            <a:r>
              <a:rPr lang="ru-RU" sz="20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3.1/2.4.3598-20 «Санитарно-эпидемиологические требования к устройству, содержанию и организации работы образовательных организаций и других объектов социальной инфраструктуры для детей и молодежи в условиях распространения новой </a:t>
            </a:r>
            <a:r>
              <a:rPr lang="ru-RU" sz="20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коронавирусной</a:t>
            </a:r>
            <a:r>
              <a:rPr lang="ru-RU" sz="20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инфекции COVID-19</a:t>
            </a:r>
            <a:r>
              <a:rPr lang="ru-RU" sz="20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000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6"/>
          <p:cNvSpPr>
            <a:spLocks/>
          </p:cNvSpPr>
          <p:nvPr/>
        </p:nvSpPr>
        <p:spPr bwMode="auto">
          <a:xfrm>
            <a:off x="6309177" y="5229231"/>
            <a:ext cx="5546017" cy="936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ts val="1600"/>
              </a:lnSpc>
              <a:spcAft>
                <a:spcPts val="0"/>
              </a:spcAft>
              <a:buClr>
                <a:srgbClr val="C00000"/>
              </a:buClr>
              <a:defRPr/>
            </a:pPr>
            <a:r>
              <a:rPr lang="ru-RU" b="1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478258" y="392288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Создание условий для проведения школьного и муниципального этапа </a:t>
            </a:r>
            <a:r>
              <a:rPr lang="ru-RU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ВсОШ</a:t>
            </a:r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 2021/22 </a:t>
            </a:r>
            <a:endParaRPr lang="ru-RU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70" y="124616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6"/>
          <p:cNvSpPr>
            <a:spLocks/>
          </p:cNvSpPr>
          <p:nvPr/>
        </p:nvSpPr>
        <p:spPr bwMode="auto">
          <a:xfrm>
            <a:off x="555737" y="1808794"/>
            <a:ext cx="11242296" cy="2700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lnSpc>
                <a:spcPts val="3500"/>
              </a:lnSpc>
              <a:buClr>
                <a:srgbClr val="C3260C"/>
              </a:buClr>
              <a:buSzPct val="128000"/>
            </a:pP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069770" y="4149092"/>
            <a:ext cx="10550626" cy="21871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20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Главного государственного санитарного врача Российской Федерации от </a:t>
            </a:r>
            <a:r>
              <a:rPr lang="ru-RU" sz="20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октября 2020 </a:t>
            </a:r>
            <a:r>
              <a:rPr lang="ru-RU" sz="20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sz="20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sz="20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 «О дополнительных мерах по снижению рисков распространения С</a:t>
            </a:r>
            <a:r>
              <a:rPr lang="en-US" sz="20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OVID-19</a:t>
            </a:r>
            <a:r>
              <a:rPr lang="ru-RU" sz="20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период сезонного подъема заболеваемости острыми респираторными вирусными инфекциями и гриппом»</a:t>
            </a:r>
            <a:endParaRPr lang="ru-RU" sz="2000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01533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509426" y="435767"/>
            <a:ext cx="11345768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       Мониторинг сайтов МОУО</a:t>
            </a:r>
            <a:endParaRPr lang="ru-RU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10" y="184468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09426" y="1264279"/>
            <a:ext cx="540575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Сайты с актуальной информацией:</a:t>
            </a:r>
          </a:p>
          <a:p>
            <a:r>
              <a:rPr lang="ru-RU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Арзгирский</a:t>
            </a:r>
            <a:r>
              <a:rPr lang="ru-RU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</a:t>
            </a:r>
            <a:r>
              <a:rPr lang="ru-RU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округ</a:t>
            </a:r>
          </a:p>
          <a:p>
            <a:r>
              <a:rPr lang="ru-RU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Буденовский муниципальный округ</a:t>
            </a:r>
          </a:p>
          <a:p>
            <a:r>
              <a:rPr lang="ru-RU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Георгиевский </a:t>
            </a:r>
            <a:r>
              <a:rPr lang="ru-RU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городской </a:t>
            </a:r>
            <a:r>
              <a:rPr lang="ru-RU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округ</a:t>
            </a:r>
            <a:endParaRPr lang="ru-RU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Грачевский</a:t>
            </a:r>
            <a:r>
              <a:rPr lang="ru-RU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округ</a:t>
            </a:r>
          </a:p>
          <a:p>
            <a:r>
              <a:rPr lang="ru-RU" dirty="0" err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Изобильненский</a:t>
            </a:r>
            <a:r>
              <a:rPr lang="ru-RU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городской </a:t>
            </a:r>
            <a:r>
              <a:rPr lang="ru-RU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округ</a:t>
            </a:r>
          </a:p>
          <a:p>
            <a:r>
              <a:rPr lang="ru-RU" dirty="0" err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Ипатовский</a:t>
            </a:r>
            <a:r>
              <a:rPr lang="ru-RU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городской </a:t>
            </a:r>
            <a:r>
              <a:rPr lang="ru-RU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округ</a:t>
            </a:r>
          </a:p>
          <a:p>
            <a:r>
              <a:rPr lang="ru-RU" dirty="0" err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Левокумский</a:t>
            </a:r>
            <a:r>
              <a:rPr lang="ru-RU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округ</a:t>
            </a:r>
          </a:p>
          <a:p>
            <a:r>
              <a:rPr lang="ru-RU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Минераловодский </a:t>
            </a:r>
            <a:r>
              <a:rPr lang="ru-RU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городской </a:t>
            </a:r>
            <a:r>
              <a:rPr lang="ru-RU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округ</a:t>
            </a:r>
          </a:p>
          <a:p>
            <a:r>
              <a:rPr lang="ru-RU" dirty="0" err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Новоалександровский</a:t>
            </a:r>
            <a:r>
              <a:rPr lang="ru-RU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городской округ</a:t>
            </a:r>
          </a:p>
          <a:p>
            <a:r>
              <a:rPr lang="ru-RU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Город-курорт Ессентуки</a:t>
            </a:r>
          </a:p>
          <a:p>
            <a:r>
              <a:rPr lang="ru-RU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Город-курорт Кисловодск</a:t>
            </a:r>
          </a:p>
          <a:p>
            <a:r>
              <a:rPr lang="ru-RU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 Невинномысск</a:t>
            </a:r>
          </a:p>
          <a:p>
            <a:r>
              <a:rPr lang="ru-RU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 Ставрополь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994573" y="1225689"/>
            <a:ext cx="486062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Сайты с неактуальной информацией: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Александровский муниципальный округ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Андроповский муниципальный округ</a:t>
            </a:r>
          </a:p>
          <a:p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Апанасенковский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округ</a:t>
            </a:r>
          </a:p>
          <a:p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Благодарненский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городской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округ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Кировский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городской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округ</a:t>
            </a:r>
          </a:p>
          <a:p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Кочубеевский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округ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Красногвардейский муниципальный округ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Курский муниципальный округ</a:t>
            </a:r>
          </a:p>
          <a:p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Нефтекумский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городской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округ</a:t>
            </a:r>
          </a:p>
          <a:p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Новоселицкий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округ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Предгорный муниципальный округ</a:t>
            </a:r>
          </a:p>
          <a:p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Степновский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округ</a:t>
            </a:r>
          </a:p>
          <a:p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Труновский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округ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Туркменский муниципальный округ</a:t>
            </a:r>
          </a:p>
          <a:p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Шпаковский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округ</a:t>
            </a:r>
          </a:p>
          <a:p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Петровский городской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округ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Город-курорт Железноводск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Город-курорт Лермонтов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Город-курорт Пятигорск</a:t>
            </a:r>
          </a:p>
        </p:txBody>
      </p:sp>
    </p:spTree>
    <p:extLst>
      <p:ext uri="{BB962C8B-B14F-4D97-AF65-F5344CB8AC3E}">
        <p14:creationId xmlns:p14="http://schemas.microsoft.com/office/powerpoint/2010/main" val="4015197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Горизонтальный свиток 5"/>
          <p:cNvSpPr/>
          <p:nvPr/>
        </p:nvSpPr>
        <p:spPr>
          <a:xfrm>
            <a:off x="781847" y="349739"/>
            <a:ext cx="10981402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Информация на сайте МОУО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1670366" y="1628771"/>
            <a:ext cx="8849677" cy="1620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342900" indent="-342900" algn="ctr" eaLnBrk="1" hangingPunct="1">
              <a:lnSpc>
                <a:spcPts val="3100"/>
              </a:lnSpc>
              <a:buClr>
                <a:srgbClr val="C3260C"/>
              </a:buClr>
              <a:buSzPct val="128000"/>
              <a:buFont typeface="Arial" panose="020B0604020202020204" pitchFamily="34" charset="0"/>
              <a:buChar char="•"/>
            </a:pP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067" y="131856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Объект 8"/>
          <p:cNvSpPr txBox="1">
            <a:spLocks/>
          </p:cNvSpPr>
          <p:nvPr/>
        </p:nvSpPr>
        <p:spPr>
          <a:xfrm>
            <a:off x="571067" y="1988816"/>
            <a:ext cx="11192182" cy="45005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444500" algn="just" fontAlgn="auto">
              <a:lnSpc>
                <a:spcPts val="288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altLang="ru-RU" sz="20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проведения </a:t>
            </a:r>
            <a:r>
              <a:rPr lang="ru-RU" sz="2000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ВсОШ</a:t>
            </a:r>
            <a:endParaRPr lang="ru-RU" altLang="ru-RU" sz="2000" dirty="0" smtClean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4500" indent="-444500" algn="just" fontAlgn="auto">
              <a:lnSpc>
                <a:spcPts val="288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altLang="ru-RU" sz="20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altLang="ru-RU" sz="20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</a:t>
            </a:r>
            <a:r>
              <a:rPr lang="ru-RU" sz="2000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ВсОШ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 fontAlgn="auto">
              <a:lnSpc>
                <a:spcPts val="288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Требования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к организации и проведению школьного этапа </a:t>
            </a:r>
            <a:r>
              <a:rPr lang="ru-RU" sz="2000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ВсОШ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по каждому общеобразовательному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предмету </a:t>
            </a:r>
          </a:p>
          <a:p>
            <a:pPr marL="444500" indent="-444500" algn="just" fontAlgn="auto">
              <a:lnSpc>
                <a:spcPts val="288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Организационно-технологическая модель проведения школьного и муниципального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этапов </a:t>
            </a:r>
            <a:r>
              <a:rPr lang="ru-RU" sz="2000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ВсОШ</a:t>
            </a:r>
            <a:endParaRPr lang="ru-RU" sz="2000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 fontAlgn="auto">
              <a:lnSpc>
                <a:spcPts val="288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Телефон горячей линии</a:t>
            </a:r>
            <a:endParaRPr lang="ru-RU" sz="20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 fontAlgn="auto">
              <a:lnSpc>
                <a:spcPts val="288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Нормативно-правовые акты</a:t>
            </a:r>
          </a:p>
          <a:p>
            <a:pPr marL="444500" indent="-444500" algn="just" fontAlgn="auto">
              <a:lnSpc>
                <a:spcPts val="288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Места проведения </a:t>
            </a:r>
            <a:r>
              <a:rPr lang="ru-RU" sz="2000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ВсОШ</a:t>
            </a:r>
            <a:endParaRPr lang="ru-RU" sz="2000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 fontAlgn="auto">
              <a:lnSpc>
                <a:spcPts val="288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ru-RU" sz="20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 fontAlgn="auto">
              <a:lnSpc>
                <a:spcPts val="288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ru-RU" sz="20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 fontAlgn="auto">
              <a:lnSpc>
                <a:spcPts val="288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ru-RU" sz="2000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32463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6"/>
          <p:cNvSpPr>
            <a:spLocks/>
          </p:cNvSpPr>
          <p:nvPr/>
        </p:nvSpPr>
        <p:spPr bwMode="auto">
          <a:xfrm>
            <a:off x="6309177" y="5229231"/>
            <a:ext cx="5546017" cy="936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ts val="1600"/>
              </a:lnSpc>
              <a:spcAft>
                <a:spcPts val="0"/>
              </a:spcAft>
              <a:buClr>
                <a:srgbClr val="C00000"/>
              </a:buClr>
              <a:defRPr/>
            </a:pPr>
            <a:r>
              <a:rPr lang="ru-RU" b="1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509426" y="435767"/>
            <a:ext cx="11345768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       Проведение школьного и муниципального этапов всероссийской олимпиады  школьников </a:t>
            </a:r>
            <a:endParaRPr lang="ru-RU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10" y="184468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6"/>
          <p:cNvSpPr>
            <a:spLocks/>
          </p:cNvSpPr>
          <p:nvPr/>
        </p:nvSpPr>
        <p:spPr bwMode="auto">
          <a:xfrm>
            <a:off x="431210" y="1808793"/>
            <a:ext cx="11423984" cy="4140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lnSpc>
                <a:spcPts val="3500"/>
              </a:lnSpc>
              <a:buClr>
                <a:srgbClr val="C3260C"/>
              </a:buClr>
              <a:buSzPct val="128000"/>
            </a:pP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по обеспечению безопасности</a:t>
            </a:r>
          </a:p>
          <a:p>
            <a:pPr algn="ctr" eaLnBrk="1" hangingPunct="1">
              <a:lnSpc>
                <a:spcPts val="3500"/>
              </a:lnSpc>
              <a:buClr>
                <a:srgbClr val="C3260C"/>
              </a:buClr>
              <a:buSzPct val="128000"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360000" lvl="0" indent="-342900" algn="just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недопущение массового скопления на входах/выходах из образовательных организаций, минимизация контактов</a:t>
            </a:r>
          </a:p>
          <a:p>
            <a:pPr marL="360000" lvl="0" indent="-342900" algn="just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ежедневного «утреннего фильтра» с использованием бесконтактных термометров и опросов на наличие признаков респираторных заболеваний (</a:t>
            </a:r>
            <a:r>
              <a:rPr lang="ru-RU" sz="2000" dirty="0" err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коронавирусной</a:t>
            </a:r>
            <a:r>
              <a:rPr lang="ru-RU" sz="20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инфекции)</a:t>
            </a:r>
          </a:p>
          <a:p>
            <a:pPr marL="360000" lvl="0" indent="-342900" algn="just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средств индивидуальной защиты, дезинфицирующих средств для обработки рук</a:t>
            </a:r>
          </a:p>
          <a:p>
            <a:pPr marL="360000" lvl="0" indent="-342900" algn="just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 кулеров и дозаторов, одноразовой посуды для организации питьевого режима</a:t>
            </a:r>
          </a:p>
          <a:p>
            <a:pPr marL="360000" lvl="0" indent="-342900" algn="just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соблюдением ношения масок</a:t>
            </a:r>
          </a:p>
          <a:p>
            <a:pPr marL="360000" indent="-342900" algn="just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рассадка в аудиториях с соблюдением социальной дистанции</a:t>
            </a:r>
            <a:endParaRPr lang="ru-RU" sz="2000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0" lvl="0" indent="-342900" algn="just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проветривание помещений, их дезинфекции с использованием дезинфицирующих средств и приборов для обеззараживания воздуха</a:t>
            </a:r>
          </a:p>
          <a:p>
            <a:pPr lvl="0"/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15756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Горизонтальный свиток 5"/>
          <p:cNvSpPr/>
          <p:nvPr/>
        </p:nvSpPr>
        <p:spPr>
          <a:xfrm>
            <a:off x="713543" y="360841"/>
            <a:ext cx="11067424" cy="700347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algn="ctr"/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График 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направления итоговых результатов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школьного этапа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ВсОШ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портал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23206" y="888933"/>
            <a:ext cx="9144000" cy="472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200"/>
              </a:lnSpc>
              <a:spcBef>
                <a:spcPts val="0"/>
              </a:spcBef>
            </a:pP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173681"/>
              </p:ext>
            </p:extLst>
          </p:nvPr>
        </p:nvGraphicFramePr>
        <p:xfrm>
          <a:off x="609674" y="1158789"/>
          <a:ext cx="11067424" cy="564459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736567"/>
                <a:gridCol w="3593241"/>
                <a:gridCol w="3368808"/>
                <a:gridCol w="3368808"/>
              </a:tblGrid>
              <a:tr h="36983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Общеобразовательный предмет</a:t>
                      </a:r>
                      <a:endParaRPr lang="ru-RU" sz="1400" b="1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проведения</a:t>
                      </a:r>
                      <a:endParaRPr lang="ru-RU" sz="1400" b="1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направления результатов</a:t>
                      </a:r>
                      <a:endParaRPr lang="ru-RU" sz="1400" b="1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802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2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20.09.2021 </a:t>
                      </a:r>
                      <a:r>
                        <a:rPr lang="ru-RU" sz="120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24.09.2021 </a:t>
                      </a:r>
                      <a:r>
                        <a:rPr lang="ru-RU" sz="120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4802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2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Искусство (МХК) 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22.09.2021 </a:t>
                      </a:r>
                      <a:r>
                        <a:rPr lang="ru-RU" sz="120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28.09.2021 г.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4802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2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23.09.2021 </a:t>
                      </a:r>
                      <a:r>
                        <a:rPr lang="ru-RU" sz="120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28.09.2021 </a:t>
                      </a:r>
                      <a:r>
                        <a:rPr lang="ru-RU" sz="120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4802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2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24.09.2021 </a:t>
                      </a:r>
                      <a:r>
                        <a:rPr lang="ru-RU" sz="120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29.09.2021 г.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4802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2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27.09.2021 </a:t>
                      </a:r>
                      <a:r>
                        <a:rPr lang="ru-RU" sz="120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01.10.2021 г.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4802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2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29.09.2021 </a:t>
                      </a:r>
                      <a:r>
                        <a:rPr lang="ru-RU" sz="120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05.10.2021 </a:t>
                      </a:r>
                      <a:r>
                        <a:rPr lang="ru-RU" sz="120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4802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12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Технология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30.09.2021 </a:t>
                      </a:r>
                      <a:r>
                        <a:rPr lang="ru-RU" sz="120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05.10.2021 г.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4802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endParaRPr lang="ru-RU" sz="12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Экология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01.10.2021 </a:t>
                      </a:r>
                      <a:r>
                        <a:rPr lang="ru-RU" sz="120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06.10.2021 г.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4802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  <a:endParaRPr lang="ru-RU" sz="12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безопасности</a:t>
                      </a:r>
                      <a:r>
                        <a:rPr lang="ru-RU" sz="1200" baseline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жизнедеятельности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04.10.2021 </a:t>
                      </a:r>
                      <a:r>
                        <a:rPr lang="ru-RU" sz="120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08.10.2021 г.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4802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  <a:endParaRPr lang="ru-RU" sz="12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</a:t>
                      </a:r>
                      <a:endParaRPr lang="ru-RU" sz="1200" b="0" dirty="0" smtClean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06.10.2021 г.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12.10.2021 г.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4802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  <a:endParaRPr lang="ru-RU" sz="12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07.10.2021 </a:t>
                      </a:r>
                      <a:r>
                        <a:rPr lang="ru-RU" sz="120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12.10.2021 г</a:t>
                      </a:r>
                      <a:r>
                        <a:rPr lang="ru-RU" sz="120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4802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</a:t>
                      </a:r>
                      <a:endParaRPr lang="ru-RU" sz="12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Испанский язык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08.10.2021 </a:t>
                      </a:r>
                      <a:r>
                        <a:rPr lang="ru-RU" sz="120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13.10.2021 </a:t>
                      </a:r>
                      <a:r>
                        <a:rPr lang="ru-RU" sz="120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4802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</a:t>
                      </a:r>
                      <a:endParaRPr lang="ru-RU" sz="12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язык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11.10.2021 г</a:t>
                      </a:r>
                      <a:r>
                        <a:rPr lang="ru-RU" sz="120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15.10.2021 </a:t>
                      </a:r>
                      <a:r>
                        <a:rPr lang="ru-RU" sz="1200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4802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</a:t>
                      </a:r>
                      <a:endParaRPr lang="ru-RU" sz="12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13.10.2021 г.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19.10.2021 г.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4802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</a:t>
                      </a:r>
                      <a:endParaRPr lang="ru-RU" sz="12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Французский язык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15.10.2021 г.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20.10.2021 г.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4802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</a:t>
                      </a:r>
                      <a:endParaRPr lang="ru-RU" sz="12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Китайский язык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18.10.2021 г.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22.10.2021 г.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4802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</a:t>
                      </a:r>
                      <a:endParaRPr lang="ru-RU" sz="12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Итальянский язык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20.10.2021 г.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22.10.2021 г.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4802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2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</a:t>
                      </a:r>
                      <a:endParaRPr lang="ru-RU" sz="12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22.10.2021 г.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27.10.2021 г.</a:t>
                      </a:r>
                      <a:endParaRPr lang="ru-RU" sz="1200" b="0" dirty="0">
                        <a:solidFill>
                          <a:srgbClr val="0033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</a:tbl>
          </a:graphicData>
        </a:graphic>
      </p:graphicFrame>
      <p:pic>
        <p:nvPicPr>
          <p:cNvPr id="8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54" y="84982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967081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6"/>
          <p:cNvSpPr>
            <a:spLocks/>
          </p:cNvSpPr>
          <p:nvPr/>
        </p:nvSpPr>
        <p:spPr bwMode="auto">
          <a:xfrm>
            <a:off x="6309177" y="5229231"/>
            <a:ext cx="5546017" cy="936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ts val="1600"/>
              </a:lnSpc>
              <a:spcAft>
                <a:spcPts val="0"/>
              </a:spcAft>
              <a:buClr>
                <a:srgbClr val="C00000"/>
              </a:buClr>
              <a:defRPr/>
            </a:pPr>
            <a:r>
              <a:rPr lang="ru-RU" b="1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509426" y="435767"/>
            <a:ext cx="11345768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       Проведение школьного и муниципального этапов всероссийской олимпиады  школьников </a:t>
            </a:r>
            <a:endParaRPr lang="ru-RU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10" y="184468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6"/>
          <p:cNvSpPr>
            <a:spLocks/>
          </p:cNvSpPr>
          <p:nvPr/>
        </p:nvSpPr>
        <p:spPr bwMode="auto">
          <a:xfrm>
            <a:off x="431210" y="1088701"/>
            <a:ext cx="11423984" cy="4860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lnSpc>
                <a:spcPts val="3500"/>
              </a:lnSpc>
              <a:buClr>
                <a:srgbClr val="C3260C"/>
              </a:buClr>
              <a:buSzPct val="128000"/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Ссылка на консультационные 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вебинары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предметам в рамках ВсОШ 2021/22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 года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lnSpc>
                <a:spcPts val="3500"/>
              </a:lnSpc>
              <a:buClr>
                <a:srgbClr val="C3260C"/>
              </a:buClr>
              <a:buSzPct val="128000"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60000" indent="-342900" algn="just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Русский, литература</a:t>
            </a:r>
            <a:r>
              <a:rPr lang="ru-RU" sz="28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информатика, </a:t>
            </a:r>
            <a:r>
              <a:rPr lang="ru-RU" sz="28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экология – </a:t>
            </a:r>
            <a:endParaRPr lang="en-US" sz="2800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00" lvl="0" algn="just">
              <a:spcBef>
                <a:spcPts val="600"/>
              </a:spcBef>
              <a:buClr>
                <a:srgbClr val="C00000"/>
              </a:buClr>
            </a:pPr>
            <a:r>
              <a:rPr lang="ru-RU" sz="28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</a:t>
            </a:r>
            <a:r>
              <a:rPr lang="en-US" sz="28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stavminobr.ru/activities/doshkolnoe-i-obshhee-obrazovanie/obshhee-obrazovanie/vserossijskaya-olimpiada-shkolnikov/konsultaczionnyie-vebinaryi-po-predmetam-v-ramkax-vsosh-2021/22-uchebnogo-goda.html</a:t>
            </a:r>
            <a:endParaRPr lang="ru-RU" sz="2800" dirty="0" smtClean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48564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6"/>
          <p:cNvSpPr>
            <a:spLocks/>
          </p:cNvSpPr>
          <p:nvPr/>
        </p:nvSpPr>
        <p:spPr bwMode="auto">
          <a:xfrm>
            <a:off x="6309177" y="5229231"/>
            <a:ext cx="5546017" cy="936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ts val="1600"/>
              </a:lnSpc>
              <a:spcAft>
                <a:spcPts val="0"/>
              </a:spcAft>
              <a:buClr>
                <a:srgbClr val="C00000"/>
              </a:buClr>
              <a:defRPr/>
            </a:pPr>
            <a:r>
              <a:rPr lang="ru-RU" b="1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509426" y="435767"/>
            <a:ext cx="11345768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       Проведение школьного и муниципального этапов всероссийской олимпиады  школьников </a:t>
            </a:r>
            <a:endParaRPr lang="ru-RU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10" y="184468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6"/>
          <p:cNvSpPr>
            <a:spLocks/>
          </p:cNvSpPr>
          <p:nvPr/>
        </p:nvSpPr>
        <p:spPr bwMode="auto">
          <a:xfrm>
            <a:off x="431210" y="1268725"/>
            <a:ext cx="11423984" cy="4680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lnSpc>
                <a:spcPts val="3500"/>
              </a:lnSpc>
              <a:buClr>
                <a:srgbClr val="C3260C"/>
              </a:buClr>
              <a:buSzPct val="128000"/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информации в министерство образования Ставропольского края</a:t>
            </a:r>
          </a:p>
          <a:p>
            <a:pPr algn="ctr" eaLnBrk="1" hangingPunct="1">
              <a:lnSpc>
                <a:spcPts val="3500"/>
              </a:lnSpc>
              <a:buClr>
                <a:srgbClr val="C3260C"/>
              </a:buClr>
              <a:buSzPct val="128000"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360000" lvl="0" indent="-342900" algn="just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срок до </a:t>
            </a: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сентября 2021 года </a:t>
            </a:r>
            <a:r>
              <a:rPr lang="ru-RU" sz="28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просим предоставить в министерство образования Ставропольского края по адресу электронной почты: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hlinkClick r:id="rId4"/>
              </a:rPr>
              <a:t>nikhaeva@stavminobr.ru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нормативный правовой акт, устанавливающий </a:t>
            </a:r>
            <a:r>
              <a:rPr lang="ru-RU" sz="28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квоту победителей и призеров школьного этапа олимпиады по каждому общеобразовательному предмету 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36755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6"/>
          <p:cNvSpPr>
            <a:spLocks/>
          </p:cNvSpPr>
          <p:nvPr/>
        </p:nvSpPr>
        <p:spPr bwMode="auto">
          <a:xfrm>
            <a:off x="6309177" y="5229231"/>
            <a:ext cx="5546017" cy="936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ts val="1600"/>
              </a:lnSpc>
              <a:spcAft>
                <a:spcPts val="0"/>
              </a:spcAft>
              <a:buClr>
                <a:srgbClr val="C00000"/>
              </a:buClr>
              <a:defRPr/>
            </a:pPr>
            <a:r>
              <a:rPr lang="ru-RU" b="1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509426" y="435767"/>
            <a:ext cx="11345768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       Проведение школьного и муниципального этапов всероссийской олимпиады  школьников </a:t>
            </a:r>
            <a:endParaRPr lang="ru-RU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10" y="184468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6"/>
          <p:cNvSpPr>
            <a:spLocks/>
          </p:cNvSpPr>
          <p:nvPr/>
        </p:nvSpPr>
        <p:spPr bwMode="auto">
          <a:xfrm>
            <a:off x="431210" y="1264279"/>
            <a:ext cx="11423984" cy="4685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lnSpc>
                <a:spcPts val="3500"/>
              </a:lnSpc>
              <a:buClr>
                <a:srgbClr val="C3260C"/>
              </a:buClr>
              <a:buSzPct val="128000"/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информации в министерство образования Ставропольского края</a:t>
            </a:r>
          </a:p>
          <a:p>
            <a:pPr algn="ctr" eaLnBrk="1" hangingPunct="1">
              <a:lnSpc>
                <a:spcPts val="3500"/>
              </a:lnSpc>
              <a:buClr>
                <a:srgbClr val="C3260C"/>
              </a:buClr>
              <a:buSzPct val="128000"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360000" lvl="0" indent="-342900" algn="just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срок до </a:t>
            </a: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15.00 часов 8 сентября 2021 года </a:t>
            </a:r>
            <a:r>
              <a:rPr lang="ru-RU" sz="28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просим предоставить в министерство образования Ставропольского края по адресу электронной почты: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hlinkClick r:id="rId4"/>
              </a:rPr>
              <a:t>nikhaeva@stavminobr.ru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о количестве школьников, желающих участвовать в школьном этапе </a:t>
            </a:r>
            <a:r>
              <a:rPr lang="ru-RU" sz="2800" dirty="0" err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ВсОШ</a:t>
            </a:r>
            <a:r>
              <a:rPr lang="ru-RU" sz="28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китайскому языку </a:t>
            </a:r>
            <a:r>
              <a:rPr lang="ru-RU" sz="2800" i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случае если в муниципальном образовании или в образовательной организации китайский язык не преподается</a:t>
            </a:r>
            <a:r>
              <a:rPr lang="ru-RU" sz="28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2825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6"/>
          <p:cNvSpPr>
            <a:spLocks/>
          </p:cNvSpPr>
          <p:nvPr/>
        </p:nvSpPr>
        <p:spPr bwMode="auto">
          <a:xfrm>
            <a:off x="6309177" y="5229231"/>
            <a:ext cx="5546017" cy="936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ts val="1600"/>
              </a:lnSpc>
              <a:spcAft>
                <a:spcPts val="0"/>
              </a:spcAft>
              <a:buClr>
                <a:srgbClr val="C00000"/>
              </a:buClr>
              <a:defRPr/>
            </a:pPr>
            <a:r>
              <a:rPr lang="ru-RU" b="1" dirty="0" smtClean="0">
                <a:solidFill>
                  <a:srgbClr val="31489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509426" y="435767"/>
            <a:ext cx="11345768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       Проведение школьного и муниципального этапов всероссийской олимпиады  школьников </a:t>
            </a:r>
            <a:endParaRPr lang="ru-RU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10" y="184468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6"/>
          <p:cNvSpPr>
            <a:spLocks/>
          </p:cNvSpPr>
          <p:nvPr/>
        </p:nvSpPr>
        <p:spPr bwMode="auto">
          <a:xfrm>
            <a:off x="431210" y="1264279"/>
            <a:ext cx="11423984" cy="4685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lnSpc>
                <a:spcPts val="3500"/>
              </a:lnSpc>
              <a:buClr>
                <a:srgbClr val="C3260C"/>
              </a:buClr>
              <a:buSzPct val="128000"/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Контактные лица в министерстве образования </a:t>
            </a:r>
            <a:b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Ставропольского края</a:t>
            </a:r>
          </a:p>
          <a:p>
            <a:pPr algn="ctr" eaLnBrk="1" hangingPunct="1">
              <a:lnSpc>
                <a:spcPts val="3500"/>
              </a:lnSpc>
              <a:buClr>
                <a:srgbClr val="C3260C"/>
              </a:buClr>
              <a:buSzPct val="128000"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360000" indent="-342900" algn="just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8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Пивина</a:t>
            </a:r>
            <a:r>
              <a:rPr lang="ru-RU" sz="28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Оксана Александровна, </a:t>
            </a:r>
            <a:r>
              <a:rPr lang="ru-RU" sz="28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заведующая сектором оценки качества образования отдела общего образования, тел.: 8 (8652) 35-76-61, </a:t>
            </a:r>
            <a:r>
              <a:rPr lang="ru-RU" sz="2800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эл.почта</a:t>
            </a:r>
            <a:r>
              <a:rPr lang="ru-RU" sz="28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yurova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hlinkClick r:id="rId4"/>
              </a:rPr>
              <a:t>@stavminobr.ru</a:t>
            </a:r>
            <a:endParaRPr lang="ru-RU" sz="2800" b="1" dirty="0" smtClean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0" lvl="0" indent="-342900" algn="just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800" b="1" dirty="0" err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Нихаева</a:t>
            </a:r>
            <a:r>
              <a:rPr lang="ru-RU" sz="2800" b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Яна Михайловна, </a:t>
            </a:r>
            <a:r>
              <a:rPr lang="ru-RU" sz="28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ведущий специалист отдела общего образования, тел.: 8 (8652) 37-23-97, </a:t>
            </a:r>
            <a:r>
              <a:rPr lang="ru-RU" sz="2800" dirty="0" err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эл.почта</a:t>
            </a:r>
            <a:r>
              <a:rPr lang="ru-RU" sz="28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hlinkClick r:id="rId4"/>
              </a:rPr>
              <a:t>nikhaeva@stavminobr.ru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7100" lvl="0" algn="just">
              <a:spcBef>
                <a:spcPts val="600"/>
              </a:spcBef>
              <a:buClr>
                <a:srgbClr val="C00000"/>
              </a:buClr>
            </a:pPr>
            <a:endParaRPr lang="ru-RU" sz="28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6392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Горизонтальный свиток 5"/>
          <p:cNvSpPr/>
          <p:nvPr/>
        </p:nvSpPr>
        <p:spPr>
          <a:xfrm>
            <a:off x="694516" y="348575"/>
            <a:ext cx="11067424" cy="70189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algn="ctr"/>
            <a:endParaRPr lang="ru-RU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График проведения школьного этапа с использованием платформы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образовательного центра «Сириус»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23206" y="888933"/>
            <a:ext cx="9144000" cy="472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200"/>
              </a:lnSpc>
              <a:spcBef>
                <a:spcPts val="0"/>
              </a:spcBef>
            </a:pP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82028"/>
              </p:ext>
            </p:extLst>
          </p:nvPr>
        </p:nvGraphicFramePr>
        <p:xfrm>
          <a:off x="489807" y="2528885"/>
          <a:ext cx="11067424" cy="307848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630537"/>
                <a:gridCol w="4903175"/>
                <a:gridCol w="2766856"/>
                <a:gridCol w="2766856"/>
              </a:tblGrid>
              <a:tr h="533281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Общеобразовательный предмет</a:t>
                      </a:r>
                      <a:endParaRPr lang="ru-RU" sz="2000" b="1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проведения</a:t>
                      </a:r>
                      <a:endParaRPr lang="ru-RU" sz="2000" b="1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направления результатов</a:t>
                      </a:r>
                      <a:endParaRPr lang="ru-RU" sz="2000" b="1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232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20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</a:t>
                      </a:r>
                      <a:endParaRPr lang="ru-RU" sz="20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28.09.2021 г.</a:t>
                      </a:r>
                      <a:endParaRPr lang="ru-RU" sz="20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Информация о дате издания приказа, заполнении и закрытии</a:t>
                      </a:r>
                      <a:r>
                        <a:rPr lang="ru-RU" sz="2000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портала будет направлена дополнительно</a:t>
                      </a:r>
                      <a:endParaRPr lang="ru-RU" sz="20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605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20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 sz="20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05.10.2021 г.</a:t>
                      </a:r>
                      <a:endParaRPr lang="ru-RU" sz="20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232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20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</a:t>
                      </a:r>
                      <a:endParaRPr lang="ru-RU" sz="20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12.10.2021 г.</a:t>
                      </a:r>
                      <a:endParaRPr lang="ru-RU" sz="20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232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20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Астрономия</a:t>
                      </a:r>
                      <a:endParaRPr lang="ru-RU" sz="20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14.10.2021 г.</a:t>
                      </a:r>
                      <a:endParaRPr lang="ru-RU" sz="20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232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20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20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19.10.2021 г.</a:t>
                      </a:r>
                      <a:endParaRPr lang="ru-RU" sz="20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166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20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ru-RU" sz="20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26.10.2021 г.</a:t>
                      </a:r>
                      <a:endParaRPr lang="ru-RU" sz="2000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807" y="112045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739085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half" idx="1"/>
          </p:nvPr>
        </p:nvSpPr>
        <p:spPr>
          <a:xfrm>
            <a:off x="496206" y="1909700"/>
            <a:ext cx="11293204" cy="4039621"/>
          </a:xfrm>
          <a:noFill/>
        </p:spPr>
        <p:txBody>
          <a:bodyPr>
            <a:noAutofit/>
          </a:bodyPr>
          <a:lstStyle/>
          <a:p>
            <a:pPr marL="444500" indent="-444500" algn="just">
              <a:lnSpc>
                <a:spcPts val="288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Определяет конкретные места проведения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школьного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этапа олимпиады по каждому общеобразовательному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предмету</a:t>
            </a:r>
            <a:endParaRPr lang="ru-RU" sz="20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lnSpc>
                <a:spcPts val="288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ормирует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оргкомитет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школьного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этапа олимпиады и утверждает его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состав</a:t>
            </a:r>
            <a:endParaRPr lang="ru-RU" sz="20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 fontAlgn="t">
              <a:lnSpc>
                <a:spcPts val="288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ормирует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жюри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школьного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этапа олимпиады по каждому общеобразовательному предмету и утверждает их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составы</a:t>
            </a:r>
            <a:endParaRPr lang="ru-RU" sz="20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 fontAlgn="t">
              <a:lnSpc>
                <a:spcPts val="288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станавливает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количество баллов по каждому общеобразовательному предмету и классу, необходимое для участия на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школьном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этапе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олимпиады</a:t>
            </a:r>
          </a:p>
          <a:p>
            <a:pPr marL="444500" indent="-444500" algn="just">
              <a:lnSpc>
                <a:spcPts val="288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Утверждает разработанные муниципальными предметно-методическими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комиссиями олимпиады требования к организации и проведению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школьного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этапа олимпиады по каждому общеобразовательному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предмету</a:t>
            </a:r>
          </a:p>
          <a:p>
            <a:endParaRPr lang="ru-RU" sz="20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ts val="3200"/>
              </a:lnSpc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Пункты 18, 19, Порядка  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617210" y="489617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организатора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школьного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этапа</a:t>
            </a:r>
            <a:endParaRPr lang="ru-RU" sz="24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427" y="230160"/>
            <a:ext cx="1033399" cy="1162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66422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59096" y="1153024"/>
            <a:ext cx="11485671" cy="454017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Полномочия организатора муниципального этапа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half" idx="1"/>
          </p:nvPr>
        </p:nvSpPr>
        <p:spPr>
          <a:xfrm>
            <a:off x="442994" y="2168838"/>
            <a:ext cx="11232925" cy="4140530"/>
          </a:xfrm>
        </p:spPr>
        <p:txBody>
          <a:bodyPr>
            <a:noAutofit/>
          </a:bodyPr>
          <a:lstStyle/>
          <a:p>
            <a:pPr marL="444500" indent="-444500" algn="just">
              <a:lnSpc>
                <a:spcPts val="288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Обеспечивает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хранение олимпиадных заданий по каждому общеобразовательному предмету для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школьного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этапа олимпиады, несет установленную законодательством Российской Федерации ответственность за их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конфиденциальность</a:t>
            </a:r>
          </a:p>
          <a:p>
            <a:pPr marL="444500" indent="-444500" algn="just">
              <a:lnSpc>
                <a:spcPts val="288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Заблаговременно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информирует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сроках и местах проведения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школьного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этапа олимпиады по каждому общеобразовательному предмету, а также о настоящем Порядке и утвержденных требованиях к организации и проведению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школьного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этапа олимпиады по каждому общеобразовательному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предмету</a:t>
            </a:r>
          </a:p>
          <a:p>
            <a:pPr marL="444500" indent="-444500" algn="just">
              <a:lnSpc>
                <a:spcPts val="288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Определяет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квоты победителей и призеров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школьного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этапа олимпиады по каждому общеобразовательному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предмету</a:t>
            </a:r>
          </a:p>
          <a:p>
            <a:pPr marL="0" indent="0" algn="just">
              <a:lnSpc>
                <a:spcPts val="1100"/>
              </a:lnSpc>
              <a:buClr>
                <a:srgbClr val="C00000"/>
              </a:buClr>
              <a:buNone/>
            </a:pPr>
            <a:endParaRPr lang="ru-RU" sz="2000" dirty="0" smtClean="0">
              <a:solidFill>
                <a:srgbClr val="31489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31, 57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</a:t>
            </a:r>
            <a:endParaRPr lang="ru-RU" sz="20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1" name="Горизонтальный свиток 10"/>
          <p:cNvSpPr/>
          <p:nvPr/>
        </p:nvSpPr>
        <p:spPr>
          <a:xfrm>
            <a:off x="659096" y="508980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организатора 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школьного 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этапа</a:t>
            </a:r>
            <a:endParaRPr lang="ru-RU" sz="2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94" y="188319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70563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half" idx="1"/>
          </p:nvPr>
        </p:nvSpPr>
        <p:spPr>
          <a:xfrm>
            <a:off x="478258" y="2168839"/>
            <a:ext cx="11172200" cy="4500575"/>
          </a:xfrm>
        </p:spPr>
        <p:txBody>
          <a:bodyPr>
            <a:normAutofit/>
          </a:bodyPr>
          <a:lstStyle/>
          <a:p>
            <a:pPr marL="444500" indent="-444500" algn="just">
              <a:lnSpc>
                <a:spcPts val="288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Утверждает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школьного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этапа олимпиады по каждому общеобразовательному предмету (рейтинг победителей и рейтинг призеров муниципального этапа олимпиады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и публикует их на своем официальном сайте в сети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«Интернет»,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в том числе протоколы жюри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школьного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этапа олимпиады по каждому общеобразовательному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предмету</a:t>
            </a:r>
            <a:endParaRPr lang="ru-RU" sz="20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lnSpc>
                <a:spcPts val="288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Передает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результаты участников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школьного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этапа олимпиады по каждому общеобразовательному предмету и классу организатору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муниципального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этапа олимпиады в формате, установленном организатором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муниципального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этапа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олимпиады</a:t>
            </a:r>
          </a:p>
          <a:p>
            <a:pPr marL="444500" indent="-444500" algn="just">
              <a:lnSpc>
                <a:spcPts val="15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ru-RU" sz="20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0" indent="-444500" algn="just">
              <a:lnSpc>
                <a:spcPts val="288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Принимает решение о награждении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победителей и призеров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школьного </a:t>
            </a:r>
            <a:r>
              <a:rPr lang="ru-RU" sz="20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этапа олимпиады поощрительными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грамотами</a:t>
            </a:r>
            <a:endParaRPr lang="ru-RU" sz="2000" b="1" dirty="0" smtClean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1200"/>
              </a:spcBef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31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</a:t>
            </a: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513420" y="586492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организатора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школьного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этапа</a:t>
            </a:r>
            <a:endParaRPr lang="ru-RU" sz="24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891" y="368608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639504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half" idx="1"/>
          </p:nvPr>
        </p:nvSpPr>
        <p:spPr>
          <a:xfrm>
            <a:off x="465527" y="2168839"/>
            <a:ext cx="11197661" cy="4140529"/>
          </a:xfrm>
        </p:spPr>
        <p:txBody>
          <a:bodyPr>
            <a:normAutofit/>
          </a:bodyPr>
          <a:lstStyle/>
          <a:p>
            <a:pPr algn="just"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</a:t>
            </a:r>
            <a:r>
              <a:rPr lang="ru-RU" sz="24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осваивающие основные образовательные программы начального общего, основного общего и среднего общего образования в организациях, осуществляющих образовательную </a:t>
            </a: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деятельность, </a:t>
            </a:r>
            <a:r>
              <a:rPr lang="ru-RU" sz="24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лица, осваивающие указанные образовательные программы в форме самообразования или семейного </a:t>
            </a: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образования.</a:t>
            </a:r>
            <a:endParaRPr lang="ru-RU" sz="2400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ru-RU" sz="2400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Пункт 6 Порядка</a:t>
            </a: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478258" y="392288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школьного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этапа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ВсОШ</a:t>
            </a:r>
            <a:endParaRPr lang="ru-RU" sz="24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70" y="174404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114818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Горизонтальный свиток 6"/>
          <p:cNvSpPr/>
          <p:nvPr/>
        </p:nvSpPr>
        <p:spPr>
          <a:xfrm>
            <a:off x="478258" y="392288"/>
            <a:ext cx="11172200" cy="644044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Методическое обеспечение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школьного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этапа олимпиады </a:t>
            </a:r>
          </a:p>
        </p:txBody>
      </p:sp>
      <p:pic>
        <p:nvPicPr>
          <p:cNvPr id="8" name="Picture 2" descr="http://www.stavregion.ru/_s_/i/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893" y="156084"/>
            <a:ext cx="1033399" cy="1079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259952"/>
              </p:ext>
            </p:extLst>
          </p:nvPr>
        </p:nvGraphicFramePr>
        <p:xfrm>
          <a:off x="462377" y="1628770"/>
          <a:ext cx="11166947" cy="4140529"/>
        </p:xfrm>
        <a:graphic>
          <a:graphicData uri="http://schemas.openxmlformats.org/drawingml/2006/table">
            <a:tbl>
              <a:tblPr firstRow="1">
                <a:tableStyleId>{BC89EF96-8CEA-46FF-86C4-4CE0E7609802}</a:tableStyleId>
              </a:tblPr>
              <a:tblGrid>
                <a:gridCol w="27052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781395">
                  <a:extLst>
                    <a:ext uri="{9D8B030D-6E8A-4147-A177-3AD203B41FA5}">
                      <a16:colId xmlns="" xmlns:a16="http://schemas.microsoft.com/office/drawing/2014/main" val="917539695"/>
                    </a:ext>
                  </a:extLst>
                </a:gridCol>
                <a:gridCol w="368027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2031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0" dirty="0" smtClean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Центральные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предметно - методические комиссии </a:t>
                      </a:r>
                      <a:endParaRPr lang="ru-RU" sz="2400" b="0" dirty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04" marR="121904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sz="2400" b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Методические рекомендации для проведения школьного и муниципального этапов </a:t>
                      </a:r>
                      <a:r>
                        <a:rPr lang="ru-RU" sz="2400" b="0" dirty="0" err="1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ВсОШ</a:t>
                      </a:r>
                      <a:endParaRPr lang="ru-RU" sz="2400" b="0" dirty="0" smtClean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04" marR="12190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sz="2400" b="0" baseline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Сайт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2400" b="0" baseline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министерства образования Ставропольского края</a:t>
                      </a:r>
                    </a:p>
                  </a:txBody>
                  <a:tcPr marL="121904" marR="12190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9374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предметно – методические комиссии</a:t>
                      </a:r>
                      <a:endParaRPr lang="ru-RU" sz="24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04" marR="121904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ru-RU" sz="2400" dirty="0" smtClean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24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 проведению школьного этапа </a:t>
                      </a:r>
                      <a:r>
                        <a:rPr lang="ru-RU" sz="2400" dirty="0" err="1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ВсОШ</a:t>
                      </a:r>
                      <a:endParaRPr lang="ru-RU" sz="2400" b="1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04" marR="121904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ru-RU" sz="2400" dirty="0" smtClean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24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Сайт</a:t>
                      </a:r>
                      <a:r>
                        <a:rPr lang="ru-RU" sz="2400" baseline="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smtClean="0">
                          <a:solidFill>
                            <a:srgbClr val="0033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МОУО</a:t>
                      </a:r>
                      <a:endParaRPr lang="ru-RU" sz="2400" b="1" dirty="0">
                        <a:solidFill>
                          <a:srgbClr val="0033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04" marR="121904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43550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12929</TotalTime>
  <Words>2469</Words>
  <Application>Microsoft Office PowerPoint</Application>
  <PresentationFormat>Произвольный</PresentationFormat>
  <Paragraphs>519</Paragraphs>
  <Slides>33</Slides>
  <Notes>33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Полномочия организатора муниципального этапа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Полномочия организатора муниципального этапа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НЕОБХОДИМО!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Оксана Александровна Юрова</cp:lastModifiedBy>
  <cp:revision>1585</cp:revision>
  <cp:lastPrinted>2021-09-07T13:04:52Z</cp:lastPrinted>
  <dcterms:created xsi:type="dcterms:W3CDTF">2015-03-05T16:55:48Z</dcterms:created>
  <dcterms:modified xsi:type="dcterms:W3CDTF">2021-09-07T13:11:31Z</dcterms:modified>
</cp:coreProperties>
</file>